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83" r:id="rId13"/>
    <p:sldId id="284" r:id="rId14"/>
    <p:sldId id="268" r:id="rId15"/>
    <p:sldId id="269" r:id="rId16"/>
    <p:sldId id="278" r:id="rId17"/>
    <p:sldId id="270" r:id="rId18"/>
    <p:sldId id="271" r:id="rId19"/>
    <p:sldId id="275" r:id="rId20"/>
    <p:sldId id="277" r:id="rId21"/>
    <p:sldId id="272" r:id="rId22"/>
    <p:sldId id="273" r:id="rId23"/>
    <p:sldId id="279" r:id="rId24"/>
    <p:sldId id="280" r:id="rId25"/>
    <p:sldId id="285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FFFFFF"/>
    <a:srgbClr val="E1F0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2" autoAdjust="0"/>
    <p:restoredTop sz="93969" autoAdjust="0"/>
  </p:normalViewPr>
  <p:slideViewPr>
    <p:cSldViewPr snapToGrid="0">
      <p:cViewPr varScale="1">
        <p:scale>
          <a:sx n="69" d="100"/>
          <a:sy n="69" d="100"/>
        </p:scale>
        <p:origin x="69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BAF49D-6337-49C2-931A-9B18E85176F3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11B67-98A4-4A31-A173-94A7F4D86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81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11B67-98A4-4A31-A173-94A7F4D86A5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367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D2642-D29B-4A51-A1E0-2EE30E700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18D814-7D4F-4604-95FE-6CC9520FEE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48986-51CB-4EC8-868F-7E419C679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D58AD-AF8D-4128-AA80-2114AD774017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17436-2645-46EF-B862-9FD014A77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48088-2C28-403F-B62D-F85A98EBE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9ECD-2B4F-4D8D-98AE-11B57C52A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363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BBD76-A3FF-468D-9DCF-062AC9A51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2BAD7-2B3D-433E-977D-57076B186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E9B54-678F-41EE-A30B-95699E9E3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D58AD-AF8D-4128-AA80-2114AD774017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73481-AAFF-4DD6-8248-7FE73EB1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DCB63-C8BB-4F72-88E9-7E22C4A00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9ECD-2B4F-4D8D-98AE-11B57C52A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94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1E125-CF5E-46AF-AFF8-5F8DBB5F96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BE5C1F-58F9-4A3D-8D12-4A9D2263E0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87AE64-13D7-40F1-A438-FA39752CB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D58AD-AF8D-4128-AA80-2114AD774017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D3775-4AA8-4C10-8147-0F7527C0B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011AC-E53D-4D51-A8DB-DA56BC6E6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9ECD-2B4F-4D8D-98AE-11B57C52A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848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140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3B957-7F5D-4A0C-8654-0652C97F1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248EA-4355-4A9D-8706-E28DF25FB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540D6-86D8-478B-8458-C3C8EA6D2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D58AD-AF8D-4128-AA80-2114AD774017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55D5C-14D2-4011-8DA9-645FAAE5F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6C3B1-12B9-426D-8B62-28F5C7FF3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9ECD-2B4F-4D8D-98AE-11B57C52A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59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4F6D1-09EF-4552-BEC6-C2F6D39E5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F7FB1-6365-4320-B2A7-D017CD920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E078C-51AA-4718-86EA-D876D8DE6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D58AD-AF8D-4128-AA80-2114AD774017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04B13-1D27-4006-95F8-5A1359487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3D57A-D332-4BD9-BDF1-0C45C0ED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9ECD-2B4F-4D8D-98AE-11B57C52A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070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31333-E95A-42E8-9EA5-D119E98B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E9FCF-5C23-4938-9111-6537A4D205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ACA1D8-F7AA-44DD-9F85-594FB7D6D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FE5F3E-EFFE-49C4-9054-48A8DEB0E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D58AD-AF8D-4128-AA80-2114AD774017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7551BF-22B5-4FD3-8B3F-EDCF5140F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F93C5A-80DA-47AF-B55E-DD180EAF8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9ECD-2B4F-4D8D-98AE-11B57C52A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290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4A320-18B9-46B5-B731-2A1042BFB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A6C25-412D-4B4B-BD30-74744FB67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F663BF-F01A-4FA0-B16A-397CCF12D8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86D79A-4CB9-4DE8-AAA3-59D24FDC4B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934BD9-57F3-4BB5-8ADA-4C127F72DF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A8CBE9-9D9E-4F94-B703-65BF7CD99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D58AD-AF8D-4128-AA80-2114AD774017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C997B-B556-4311-9580-9483718F6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A97A9E-0977-4125-AA70-405D1800B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9ECD-2B4F-4D8D-98AE-11B57C52A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727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12C93-DCBA-4A2C-B416-FE71A6E1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BB99C7-88D1-45F3-BEE0-59DA30850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D58AD-AF8D-4128-AA80-2114AD774017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0956FA-B165-4986-8DAA-8E6567F2E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E20E38-BDD5-4024-AA04-3A4F83D94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9ECD-2B4F-4D8D-98AE-11B57C52A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726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97034E-38A6-446F-8B6A-3100B0C5E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D58AD-AF8D-4128-AA80-2114AD774017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B9B9C-36A1-447D-9D1B-B6C5657CE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B6DF0-EB14-4E76-B456-41A9B4E3A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9ECD-2B4F-4D8D-98AE-11B57C52A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391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A1732-6C66-462C-912F-3E9EBD7D9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D6E52-46B9-4562-A95D-A62A44970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A565B4-6211-402E-9649-0CF4122272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AFA0A1-0645-4BC1-B1DF-1545B0590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D58AD-AF8D-4128-AA80-2114AD774017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B8CF66-CF16-4FFB-A04E-4592797F2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692B3B-79CE-4556-9526-A8742119E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9ECD-2B4F-4D8D-98AE-11B57C52A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025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BA7F9-4538-4D59-B58B-A9D92D38D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967A87-6F4A-4DAD-995B-39D1B42E17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4E82B-DB9C-4D2D-9055-3A60766D6C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7121E6-111C-41E5-9483-F02E10305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D58AD-AF8D-4128-AA80-2114AD774017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6A87AA-F905-40C8-A563-519FC883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D4B45-B4D4-4F4F-ABB0-23F33C80A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9ECD-2B4F-4D8D-98AE-11B57C52A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885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56E8D2-5D52-4ECC-9F13-C0654F0E1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C07FF-3B26-43FF-898C-ABBF0E4C5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779A1-14A8-465D-AB0E-49EB0BC5F7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D58AD-AF8D-4128-AA80-2114AD774017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F1A30-1537-4471-B945-8853CA68E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A1224-1DF3-4368-8ED7-736D597A4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69ECD-2B4F-4D8D-98AE-11B57C52A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73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kart.studio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n-US/docs/Web/CSS/Reference" TargetMode="External"/><Relationship Id="rId3" Type="http://schemas.openxmlformats.org/officeDocument/2006/relationships/hyperlink" Target="https://www.thesouledstore.com/" TargetMode="External"/><Relationship Id="rId7" Type="http://schemas.openxmlformats.org/officeDocument/2006/relationships/hyperlink" Target="https://dev.mysql.com/doc/" TargetMode="External"/><Relationship Id="rId2" Type="http://schemas.openxmlformats.org/officeDocument/2006/relationships/hyperlink" Target="https://www.flipkart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cons8.com/" TargetMode="External"/><Relationship Id="rId5" Type="http://schemas.openxmlformats.org/officeDocument/2006/relationships/hyperlink" Target="https://mdbootstrap.com/" TargetMode="External"/><Relationship Id="rId4" Type="http://schemas.openxmlformats.org/officeDocument/2006/relationships/hyperlink" Target="https://www.bewakoof.com/" TargetMode="External"/><Relationship Id="rId9" Type="http://schemas.openxmlformats.org/officeDocument/2006/relationships/hyperlink" Target="https://getbootstrap.com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27329A-9D40-4F8D-9386-CF7EA1FDDF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0" b="48921"/>
          <a:stretch/>
        </p:blipFill>
        <p:spPr>
          <a:xfrm>
            <a:off x="4052595" y="23086"/>
            <a:ext cx="4086809" cy="6624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A5A3C4-DF03-4A9E-A09B-DE453B87AF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83667" b="6474"/>
          <a:stretch/>
        </p:blipFill>
        <p:spPr>
          <a:xfrm>
            <a:off x="3474908" y="0"/>
            <a:ext cx="577687" cy="8741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F12799-CD87-457A-965E-CEC1B0323AA8}"/>
              </a:ext>
            </a:extLst>
          </p:cNvPr>
          <p:cNvSpPr txBox="1"/>
          <p:nvPr/>
        </p:nvSpPr>
        <p:spPr>
          <a:xfrm>
            <a:off x="4480664" y="873621"/>
            <a:ext cx="23473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 MINI  PROJECT 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ON</a:t>
            </a: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1F7B7B-9534-4928-BE95-38278DA14D6C}"/>
              </a:ext>
            </a:extLst>
          </p:cNvPr>
          <p:cNvSpPr txBox="1"/>
          <p:nvPr/>
        </p:nvSpPr>
        <p:spPr>
          <a:xfrm>
            <a:off x="3552660" y="1655665"/>
            <a:ext cx="42033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Georgia" panose="02040502050405020303" pitchFamily="18" charset="0"/>
                <a:ea typeface="Verdana" panose="020B0604030504040204" pitchFamily="34" charset="0"/>
                <a:cs typeface="Tahoma" panose="020B0604030504040204" pitchFamily="34" charset="0"/>
              </a:rPr>
              <a:t>E-Commerce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8C9C53-98E3-4794-BCE8-23FA2043E9A4}"/>
              </a:ext>
            </a:extLst>
          </p:cNvPr>
          <p:cNvSpPr txBox="1"/>
          <p:nvPr/>
        </p:nvSpPr>
        <p:spPr>
          <a:xfrm>
            <a:off x="453887" y="2965735"/>
            <a:ext cx="443616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Georgia" panose="02040502050405020303" pitchFamily="18" charset="0"/>
              </a:rPr>
              <a:t>By:-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Georgia" panose="02040502050405020303" pitchFamily="18" charset="0"/>
              </a:rPr>
              <a:t>Mayureshwar Shinde  (57)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Georgia" panose="02040502050405020303" pitchFamily="18" charset="0"/>
              </a:rPr>
              <a:t>Viraj Taywade               (63)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Georgia" panose="02040502050405020303" pitchFamily="18" charset="0"/>
              </a:rPr>
              <a:t>Vrushabh </a:t>
            </a:r>
            <a:r>
              <a:rPr lang="en-US" sz="2400" dirty="0" err="1">
                <a:latin typeface="Georgia" panose="02040502050405020303" pitchFamily="18" charset="0"/>
              </a:rPr>
              <a:t>Suradkar</a:t>
            </a:r>
            <a:r>
              <a:rPr lang="en-US" sz="2400" dirty="0">
                <a:latin typeface="Georgia" panose="02040502050405020303" pitchFamily="18" charset="0"/>
              </a:rPr>
              <a:t>     (62)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Georgia" panose="02040502050405020303" pitchFamily="18" charset="0"/>
              </a:rPr>
              <a:t>Vinaykumar Singh       (60)</a:t>
            </a:r>
            <a:endParaRPr lang="en-IN" sz="2400" dirty="0">
              <a:latin typeface="Georgia" panose="020405020504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14295F-590C-4B06-882B-721A7E348681}"/>
              </a:ext>
            </a:extLst>
          </p:cNvPr>
          <p:cNvSpPr txBox="1"/>
          <p:nvPr/>
        </p:nvSpPr>
        <p:spPr>
          <a:xfrm>
            <a:off x="5993065" y="5416353"/>
            <a:ext cx="4350871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en-US" sz="1800" b="1" spc="20" dirty="0">
                <a:latin typeface="Georgia" panose="02040502050405020303" pitchFamily="18" charset="0"/>
                <a:cs typeface="Verdana"/>
              </a:rPr>
              <a:t>Under the guidance of:-</a:t>
            </a:r>
          </a:p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en-US" sz="2400" spc="20" dirty="0">
                <a:latin typeface="Georgia" panose="02040502050405020303" pitchFamily="18" charset="0"/>
                <a:cs typeface="Verdana"/>
              </a:rPr>
              <a:t>Prof. </a:t>
            </a:r>
            <a:r>
              <a:rPr lang="en-US" sz="2400" spc="20" dirty="0">
                <a:latin typeface="Georgia" panose="02040502050405020303" pitchFamily="18" charset="0"/>
                <a:cs typeface="Arial" panose="020B0604020202020204" pitchFamily="34" charset="0"/>
              </a:rPr>
              <a:t>SHATABDI BHALERAO</a:t>
            </a:r>
            <a:endParaRPr lang="en-US" sz="2400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endParaRPr 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870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5">
            <a:extLst>
              <a:ext uri="{FF2B5EF4-FFF2-40B4-BE49-F238E27FC236}">
                <a16:creationId xmlns:a16="http://schemas.microsoft.com/office/drawing/2014/main" id="{A0A7E9B9-AC37-436B-89D4-F9990E2B01DB}"/>
              </a:ext>
            </a:extLst>
          </p:cNvPr>
          <p:cNvSpPr/>
          <p:nvPr/>
        </p:nvSpPr>
        <p:spPr>
          <a:xfrm>
            <a:off x="0" y="940320"/>
            <a:ext cx="9628560" cy="4536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4A3E49-099A-422B-BDA5-A738729BB8BC}"/>
              </a:ext>
            </a:extLst>
          </p:cNvPr>
          <p:cNvSpPr txBox="1"/>
          <p:nvPr/>
        </p:nvSpPr>
        <p:spPr>
          <a:xfrm>
            <a:off x="284813" y="1783830"/>
            <a:ext cx="66591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The Website is Responsive.</a:t>
            </a:r>
          </a:p>
          <a:p>
            <a:r>
              <a:rPr lang="en-US" sz="2400" dirty="0">
                <a:latin typeface="Georgia" panose="02040502050405020303" pitchFamily="18" charset="0"/>
              </a:rPr>
              <a:t>It can be accessed with any device width or size.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4FB42B-71F4-4ADA-AF15-F686D6A2C3A4}"/>
              </a:ext>
            </a:extLst>
          </p:cNvPr>
          <p:cNvSpPr txBox="1"/>
          <p:nvPr/>
        </p:nvSpPr>
        <p:spPr>
          <a:xfrm>
            <a:off x="284813" y="187302"/>
            <a:ext cx="2424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Georgia" panose="02040502050405020303" pitchFamily="18" charset="0"/>
              </a:rPr>
              <a:t>Web Page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DF22A23E-489D-4374-98E5-C6DDD2E0B17B}"/>
              </a:ext>
            </a:extLst>
          </p:cNvPr>
          <p:cNvSpPr/>
          <p:nvPr/>
        </p:nvSpPr>
        <p:spPr>
          <a:xfrm>
            <a:off x="0" y="0"/>
            <a:ext cx="3975840" cy="4536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3940EF-C2BB-43D7-AB27-AA2B35074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562" y="4536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711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ctangle 1"/>
          <p:cNvSpPr/>
          <p:nvPr/>
        </p:nvSpPr>
        <p:spPr>
          <a:xfrm>
            <a:off x="0" y="0"/>
            <a:ext cx="3975840" cy="4536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Rectangle 2"/>
          <p:cNvSpPr/>
          <p:nvPr/>
        </p:nvSpPr>
        <p:spPr>
          <a:xfrm>
            <a:off x="0" y="940320"/>
            <a:ext cx="9628560" cy="4536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TextBox 3"/>
          <p:cNvSpPr/>
          <p:nvPr/>
        </p:nvSpPr>
        <p:spPr>
          <a:xfrm>
            <a:off x="288360" y="166320"/>
            <a:ext cx="2420127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Georgia" panose="02040502050405020303" pitchFamily="18" charset="0"/>
              </a:rPr>
              <a:t>Web Page</a:t>
            </a:r>
            <a:endParaRPr lang="en-US" sz="4000" b="0" strike="noStrike" spc="-1" dirty="0">
              <a:highlight>
                <a:srgbClr val="000000"/>
              </a:highlight>
              <a:latin typeface="Georgia" panose="02040502050405020303" pitchFamily="18" charset="0"/>
            </a:endParaRPr>
          </a:p>
        </p:txBody>
      </p:sp>
      <p:sp>
        <p:nvSpPr>
          <p:cNvPr id="178" name="Rectangle 7"/>
          <p:cNvSpPr/>
          <p:nvPr/>
        </p:nvSpPr>
        <p:spPr>
          <a:xfrm>
            <a:off x="1285171" y="5544968"/>
            <a:ext cx="113040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Home </a:t>
            </a:r>
            <a:endParaRPr lang="en-US" sz="2800" b="0" strike="noStrike" spc="-1">
              <a:highlight>
                <a:srgbClr val="000000"/>
              </a:highlight>
              <a:latin typeface="Arial"/>
            </a:endParaRPr>
          </a:p>
        </p:txBody>
      </p:sp>
      <p:sp>
        <p:nvSpPr>
          <p:cNvPr id="179" name="Rectangle 8"/>
          <p:cNvSpPr/>
          <p:nvPr/>
        </p:nvSpPr>
        <p:spPr>
          <a:xfrm>
            <a:off x="1338811" y="5542448"/>
            <a:ext cx="2161080" cy="4536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Rectangle 9"/>
          <p:cNvSpPr/>
          <p:nvPr/>
        </p:nvSpPr>
        <p:spPr>
          <a:xfrm>
            <a:off x="1366531" y="6027368"/>
            <a:ext cx="2161080" cy="4536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0276C29B-265B-4BCE-A4B1-6E10EC49C934}"/>
              </a:ext>
            </a:extLst>
          </p:cNvPr>
          <p:cNvSpPr/>
          <p:nvPr/>
        </p:nvSpPr>
        <p:spPr>
          <a:xfrm>
            <a:off x="8763220" y="1078684"/>
            <a:ext cx="55080" cy="536148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F0BA53-89C4-43D4-8C57-BBABAC490E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93" r="1699" b="10737"/>
          <a:stretch/>
        </p:blipFill>
        <p:spPr>
          <a:xfrm>
            <a:off x="482892" y="1601392"/>
            <a:ext cx="7262995" cy="31391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8EE540-E813-4377-94D6-0A591B2E0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630" y="73685"/>
            <a:ext cx="2021327" cy="671062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0CD4D8-C933-4546-B39D-1327B27E6EBD}"/>
              </a:ext>
            </a:extLst>
          </p:cNvPr>
          <p:cNvSpPr/>
          <p:nvPr/>
        </p:nvSpPr>
        <p:spPr>
          <a:xfrm>
            <a:off x="0" y="0"/>
            <a:ext cx="3975840" cy="4536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48B307-C27A-4806-BB2E-818C0790E661}"/>
              </a:ext>
            </a:extLst>
          </p:cNvPr>
          <p:cNvSpPr/>
          <p:nvPr/>
        </p:nvSpPr>
        <p:spPr>
          <a:xfrm>
            <a:off x="288360" y="166320"/>
            <a:ext cx="2420127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Georgia" panose="02040502050405020303" pitchFamily="18" charset="0"/>
              </a:rPr>
              <a:t>Web Page</a:t>
            </a:r>
            <a:endParaRPr lang="en-US" sz="4000" b="0" strike="noStrike" spc="-1" dirty="0">
              <a:highlight>
                <a:srgbClr val="000000"/>
              </a:highlight>
              <a:latin typeface="Georgia" panose="02040502050405020303" pitchFamily="18" charset="0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652C6241-36DA-4CCA-BBA8-323B413B128C}"/>
              </a:ext>
            </a:extLst>
          </p:cNvPr>
          <p:cNvSpPr/>
          <p:nvPr/>
        </p:nvSpPr>
        <p:spPr>
          <a:xfrm>
            <a:off x="7904181" y="950565"/>
            <a:ext cx="55080" cy="536148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ED305E5E-EF2A-4C2B-BDF1-6768B11E179C}"/>
              </a:ext>
            </a:extLst>
          </p:cNvPr>
          <p:cNvSpPr/>
          <p:nvPr/>
        </p:nvSpPr>
        <p:spPr>
          <a:xfrm>
            <a:off x="5270739" y="5381475"/>
            <a:ext cx="221724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Products Page</a:t>
            </a:r>
            <a:endParaRPr lang="en-US" sz="2800" b="0" strike="noStrike" spc="-1">
              <a:highlight>
                <a:srgbClr val="000000"/>
              </a:highlight>
              <a:latin typeface="Arial"/>
            </a:endParaRPr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8D4353A0-CD86-4917-845B-EF9FCD601F83}"/>
              </a:ext>
            </a:extLst>
          </p:cNvPr>
          <p:cNvSpPr/>
          <p:nvPr/>
        </p:nvSpPr>
        <p:spPr>
          <a:xfrm flipV="1">
            <a:off x="5256699" y="5293996"/>
            <a:ext cx="2374482" cy="45719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10EE10B0-A0A2-4C46-AEDC-65D1513B40CE}"/>
              </a:ext>
            </a:extLst>
          </p:cNvPr>
          <p:cNvSpPr/>
          <p:nvPr/>
        </p:nvSpPr>
        <p:spPr>
          <a:xfrm>
            <a:off x="5270739" y="5852355"/>
            <a:ext cx="2360442" cy="45719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9E6217D7-C046-4BB6-832E-043959D53FF6}"/>
              </a:ext>
            </a:extLst>
          </p:cNvPr>
          <p:cNvSpPr/>
          <p:nvPr/>
        </p:nvSpPr>
        <p:spPr>
          <a:xfrm>
            <a:off x="0" y="783832"/>
            <a:ext cx="9628560" cy="4536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7425B63-38A7-4FE7-B184-EAF9EBC4C7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52"/>
          <a:stretch/>
        </p:blipFill>
        <p:spPr>
          <a:xfrm>
            <a:off x="457504" y="872752"/>
            <a:ext cx="4799195" cy="551710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4A21907-3158-480A-BD64-3BD02CBA1E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74"/>
          <a:stretch/>
        </p:blipFill>
        <p:spPr>
          <a:xfrm>
            <a:off x="8365680" y="166320"/>
            <a:ext cx="3442006" cy="642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24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A2EF71-40E9-4DE4-9A94-386610D028BA}"/>
              </a:ext>
            </a:extLst>
          </p:cNvPr>
          <p:cNvSpPr/>
          <p:nvPr/>
        </p:nvSpPr>
        <p:spPr>
          <a:xfrm>
            <a:off x="0" y="0"/>
            <a:ext cx="3975840" cy="4536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F8D5054D-FF48-486B-ACE7-9F25C6DC822F}"/>
              </a:ext>
            </a:extLst>
          </p:cNvPr>
          <p:cNvSpPr/>
          <p:nvPr/>
        </p:nvSpPr>
        <p:spPr>
          <a:xfrm>
            <a:off x="288360" y="166320"/>
            <a:ext cx="2420127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Georgia" panose="02040502050405020303" pitchFamily="18" charset="0"/>
              </a:rPr>
              <a:t>Web Page</a:t>
            </a:r>
            <a:endParaRPr lang="en-US" sz="4000" b="0" strike="noStrike" spc="-1" dirty="0">
              <a:highlight>
                <a:srgbClr val="000000"/>
              </a:highlight>
              <a:latin typeface="Georgia" panose="02040502050405020303" pitchFamily="18" charset="0"/>
            </a:endParaRPr>
          </a:p>
        </p:txBody>
      </p:sp>
      <p:sp>
        <p:nvSpPr>
          <p:cNvPr id="4" name="Rectangle 15">
            <a:extLst>
              <a:ext uri="{FF2B5EF4-FFF2-40B4-BE49-F238E27FC236}">
                <a16:creationId xmlns:a16="http://schemas.microsoft.com/office/drawing/2014/main" id="{DC910050-26C9-42A5-9F5E-B8376B226F30}"/>
              </a:ext>
            </a:extLst>
          </p:cNvPr>
          <p:cNvSpPr/>
          <p:nvPr/>
        </p:nvSpPr>
        <p:spPr>
          <a:xfrm>
            <a:off x="7347589" y="1019087"/>
            <a:ext cx="55080" cy="536148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F82CAADC-D509-4BAB-98C1-9020147ED3A4}"/>
              </a:ext>
            </a:extLst>
          </p:cNvPr>
          <p:cNvSpPr/>
          <p:nvPr/>
        </p:nvSpPr>
        <p:spPr>
          <a:xfrm>
            <a:off x="1615398" y="5750082"/>
            <a:ext cx="221724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Products Page</a:t>
            </a:r>
            <a:endParaRPr lang="en-US" sz="2800" b="0" strike="noStrike" spc="-1">
              <a:highlight>
                <a:srgbClr val="000000"/>
              </a:highlight>
              <a:latin typeface="Arial"/>
            </a:endParaRPr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F775B2CB-FFBC-4105-8993-9A5255BA2C7F}"/>
              </a:ext>
            </a:extLst>
          </p:cNvPr>
          <p:cNvSpPr/>
          <p:nvPr/>
        </p:nvSpPr>
        <p:spPr>
          <a:xfrm flipV="1">
            <a:off x="1601358" y="5662603"/>
            <a:ext cx="2374482" cy="45719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99F85EFC-7374-4257-B072-23DC482AD6F1}"/>
              </a:ext>
            </a:extLst>
          </p:cNvPr>
          <p:cNvSpPr/>
          <p:nvPr/>
        </p:nvSpPr>
        <p:spPr>
          <a:xfrm>
            <a:off x="1615398" y="6220962"/>
            <a:ext cx="2360442" cy="45719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622219A-45B2-42BD-B07E-EFF77E0F9D72}"/>
              </a:ext>
            </a:extLst>
          </p:cNvPr>
          <p:cNvSpPr/>
          <p:nvPr/>
        </p:nvSpPr>
        <p:spPr>
          <a:xfrm>
            <a:off x="0" y="783832"/>
            <a:ext cx="9628560" cy="4536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B64876D-B704-42C7-A328-E984EE7A11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0" b="49507"/>
          <a:stretch/>
        </p:blipFill>
        <p:spPr>
          <a:xfrm>
            <a:off x="288360" y="950565"/>
            <a:ext cx="4839177" cy="45256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41D3999-309F-43D3-BA1C-4000202FE7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3" b="13860"/>
          <a:stretch/>
        </p:blipFill>
        <p:spPr>
          <a:xfrm>
            <a:off x="8067417" y="187456"/>
            <a:ext cx="3699006" cy="628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287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 1"/>
          <p:cNvSpPr/>
          <p:nvPr/>
        </p:nvSpPr>
        <p:spPr>
          <a:xfrm>
            <a:off x="0" y="0"/>
            <a:ext cx="3975840" cy="4536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Rectangle 2"/>
          <p:cNvSpPr/>
          <p:nvPr/>
        </p:nvSpPr>
        <p:spPr>
          <a:xfrm>
            <a:off x="0" y="940320"/>
            <a:ext cx="9628560" cy="4536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TextBox 3"/>
          <p:cNvSpPr/>
          <p:nvPr/>
        </p:nvSpPr>
        <p:spPr>
          <a:xfrm>
            <a:off x="288360" y="166320"/>
            <a:ext cx="2420127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Georgia" panose="02040502050405020303" pitchFamily="18" charset="0"/>
              </a:rPr>
              <a:t>Web Page</a:t>
            </a:r>
            <a:endParaRPr lang="en-US" sz="4000" b="0" strike="noStrike" spc="-1" dirty="0">
              <a:highlight>
                <a:srgbClr val="000000"/>
              </a:highlight>
              <a:latin typeface="Georgia" panose="02040502050405020303" pitchFamily="18" charset="0"/>
            </a:endParaRPr>
          </a:p>
        </p:txBody>
      </p:sp>
      <p:sp>
        <p:nvSpPr>
          <p:cNvPr id="190" name="Rectangle 7"/>
          <p:cNvSpPr/>
          <p:nvPr/>
        </p:nvSpPr>
        <p:spPr>
          <a:xfrm>
            <a:off x="1054936" y="6135981"/>
            <a:ext cx="112284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Log In </a:t>
            </a:r>
            <a:endParaRPr lang="en-US" sz="2800" b="0" strike="noStrike" spc="-1">
              <a:highlight>
                <a:srgbClr val="000000"/>
              </a:highlight>
              <a:latin typeface="Arial"/>
            </a:endParaRPr>
          </a:p>
        </p:txBody>
      </p:sp>
      <p:sp>
        <p:nvSpPr>
          <p:cNvPr id="191" name="Rectangle 8"/>
          <p:cNvSpPr/>
          <p:nvPr/>
        </p:nvSpPr>
        <p:spPr>
          <a:xfrm>
            <a:off x="1109656" y="6133461"/>
            <a:ext cx="2161080" cy="4536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Rectangle 9"/>
          <p:cNvSpPr/>
          <p:nvPr/>
        </p:nvSpPr>
        <p:spPr>
          <a:xfrm>
            <a:off x="1137376" y="6618381"/>
            <a:ext cx="2161080" cy="4536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TextBox 10"/>
          <p:cNvSpPr/>
          <p:nvPr/>
        </p:nvSpPr>
        <p:spPr>
          <a:xfrm>
            <a:off x="7730275" y="6147976"/>
            <a:ext cx="127224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Sign Up</a:t>
            </a:r>
            <a:endParaRPr lang="en-US" sz="2800" b="0" strike="noStrike" spc="-1">
              <a:highlight>
                <a:srgbClr val="000000"/>
              </a:highlight>
              <a:latin typeface="Arial"/>
            </a:endParaRPr>
          </a:p>
        </p:txBody>
      </p:sp>
      <p:sp>
        <p:nvSpPr>
          <p:cNvPr id="194" name="Rectangle 11"/>
          <p:cNvSpPr/>
          <p:nvPr/>
        </p:nvSpPr>
        <p:spPr>
          <a:xfrm>
            <a:off x="7721275" y="6106216"/>
            <a:ext cx="2521080" cy="4536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Rectangle 12"/>
          <p:cNvSpPr/>
          <p:nvPr/>
        </p:nvSpPr>
        <p:spPr>
          <a:xfrm>
            <a:off x="7734955" y="6618856"/>
            <a:ext cx="2548800" cy="4536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Rectangle 13"/>
          <p:cNvSpPr/>
          <p:nvPr/>
        </p:nvSpPr>
        <p:spPr>
          <a:xfrm>
            <a:off x="5999040" y="1260720"/>
            <a:ext cx="55080" cy="536148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9ABAAF-1012-4CD1-B992-95D903222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017" y="1422498"/>
            <a:ext cx="5675823" cy="44500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06A185-0650-4ACF-AC51-93DB6CBC0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0" y="1422498"/>
            <a:ext cx="5675823" cy="445007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angle 3"/>
          <p:cNvSpPr/>
          <p:nvPr/>
        </p:nvSpPr>
        <p:spPr>
          <a:xfrm>
            <a:off x="0" y="0"/>
            <a:ext cx="3975840" cy="4536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" name="Rectangle 4"/>
          <p:cNvSpPr/>
          <p:nvPr/>
        </p:nvSpPr>
        <p:spPr>
          <a:xfrm>
            <a:off x="0" y="940320"/>
            <a:ext cx="9628560" cy="4536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TextBox 5"/>
          <p:cNvSpPr/>
          <p:nvPr/>
        </p:nvSpPr>
        <p:spPr>
          <a:xfrm>
            <a:off x="288360" y="166320"/>
            <a:ext cx="2420127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Georgia" panose="02040502050405020303" pitchFamily="18" charset="0"/>
              </a:rPr>
              <a:t>Web Page</a:t>
            </a:r>
            <a:endParaRPr lang="en-US" sz="4000" b="0" strike="noStrike" spc="-1" dirty="0">
              <a:highlight>
                <a:srgbClr val="000000"/>
              </a:highlight>
              <a:latin typeface="Georgia" panose="02040502050405020303" pitchFamily="18" charset="0"/>
            </a:endParaRPr>
          </a:p>
        </p:txBody>
      </p:sp>
      <p:sp>
        <p:nvSpPr>
          <p:cNvPr id="202" name="Rectangle 6"/>
          <p:cNvSpPr/>
          <p:nvPr/>
        </p:nvSpPr>
        <p:spPr>
          <a:xfrm>
            <a:off x="892039" y="5919840"/>
            <a:ext cx="78300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Cart</a:t>
            </a:r>
            <a:endParaRPr lang="en-US" sz="2800" b="0" strike="noStrike" spc="-1">
              <a:highlight>
                <a:srgbClr val="000000"/>
              </a:highlight>
              <a:latin typeface="Arial"/>
            </a:endParaRPr>
          </a:p>
        </p:txBody>
      </p:sp>
      <p:sp>
        <p:nvSpPr>
          <p:cNvPr id="203" name="Rectangle 7"/>
          <p:cNvSpPr/>
          <p:nvPr/>
        </p:nvSpPr>
        <p:spPr>
          <a:xfrm>
            <a:off x="948199" y="5917680"/>
            <a:ext cx="2161080" cy="4536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Rectangle 8"/>
          <p:cNvSpPr/>
          <p:nvPr/>
        </p:nvSpPr>
        <p:spPr>
          <a:xfrm>
            <a:off x="975919" y="6402600"/>
            <a:ext cx="2161080" cy="4536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TextBox 9"/>
          <p:cNvSpPr/>
          <p:nvPr/>
        </p:nvSpPr>
        <p:spPr>
          <a:xfrm>
            <a:off x="7588481" y="5959440"/>
            <a:ext cx="128592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Success</a:t>
            </a:r>
            <a:endParaRPr lang="en-US" sz="2800" b="0" strike="noStrike" spc="-1">
              <a:highlight>
                <a:srgbClr val="000000"/>
              </a:highlight>
              <a:latin typeface="Arial"/>
            </a:endParaRPr>
          </a:p>
        </p:txBody>
      </p:sp>
      <p:sp>
        <p:nvSpPr>
          <p:cNvPr id="206" name="Rectangle 10"/>
          <p:cNvSpPr/>
          <p:nvPr/>
        </p:nvSpPr>
        <p:spPr>
          <a:xfrm>
            <a:off x="7579841" y="5917680"/>
            <a:ext cx="2521080" cy="4536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Rectangle 11"/>
          <p:cNvSpPr/>
          <p:nvPr/>
        </p:nvSpPr>
        <p:spPr>
          <a:xfrm>
            <a:off x="7593521" y="6430320"/>
            <a:ext cx="2548800" cy="4536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Rectangle 12"/>
          <p:cNvSpPr/>
          <p:nvPr/>
        </p:nvSpPr>
        <p:spPr>
          <a:xfrm>
            <a:off x="5860440" y="1260720"/>
            <a:ext cx="55080" cy="536148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7306DB-E5D8-4FD2-8BC6-13F154548C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768"/>
          <a:stretch/>
        </p:blipFill>
        <p:spPr>
          <a:xfrm>
            <a:off x="6276482" y="1109984"/>
            <a:ext cx="5535267" cy="38065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92330E-6ADA-41CD-9788-F2675F61D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41" y="1109984"/>
            <a:ext cx="5354718" cy="438647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814B2E1C-31C2-4891-B20B-B33553F85181}"/>
              </a:ext>
            </a:extLst>
          </p:cNvPr>
          <p:cNvSpPr/>
          <p:nvPr/>
        </p:nvSpPr>
        <p:spPr>
          <a:xfrm>
            <a:off x="0" y="0"/>
            <a:ext cx="3975840" cy="4536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CDBF172F-6F30-4932-95A1-20096ECB5958}"/>
              </a:ext>
            </a:extLst>
          </p:cNvPr>
          <p:cNvSpPr/>
          <p:nvPr/>
        </p:nvSpPr>
        <p:spPr>
          <a:xfrm>
            <a:off x="0" y="940320"/>
            <a:ext cx="9628560" cy="4536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4A698E59-D1A6-41C9-8306-33BA450A4428}"/>
              </a:ext>
            </a:extLst>
          </p:cNvPr>
          <p:cNvSpPr/>
          <p:nvPr/>
        </p:nvSpPr>
        <p:spPr>
          <a:xfrm>
            <a:off x="288360" y="166320"/>
            <a:ext cx="1112718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Georgia" panose="02040502050405020303" pitchFamily="18" charset="0"/>
              </a:rPr>
              <a:t>App</a:t>
            </a:r>
            <a:endParaRPr lang="en-US" sz="4000" b="0" strike="noStrike" spc="-1" dirty="0">
              <a:highlight>
                <a:srgbClr val="000000"/>
              </a:highlight>
              <a:latin typeface="Georgia" panose="020405020504050203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B99D40-11F5-4371-BC00-6B64439D0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698" y="1445315"/>
            <a:ext cx="1983685" cy="1983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7B1915-B1EC-4D3C-A00D-94EA534F56C6}"/>
              </a:ext>
            </a:extLst>
          </p:cNvPr>
          <p:cNvSpPr txBox="1"/>
          <p:nvPr/>
        </p:nvSpPr>
        <p:spPr>
          <a:xfrm>
            <a:off x="10071651" y="3596247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Georgia" panose="02040502050405020303" pitchFamily="18" charset="0"/>
              </a:rPr>
              <a:t>VKart</a:t>
            </a:r>
            <a:endParaRPr lang="en-US" sz="3200" dirty="0">
              <a:latin typeface="Georgia" panose="020405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F9EC5C-F387-4716-842A-B945856FBE2D}"/>
              </a:ext>
            </a:extLst>
          </p:cNvPr>
          <p:cNvSpPr txBox="1"/>
          <p:nvPr/>
        </p:nvSpPr>
        <p:spPr>
          <a:xfrm>
            <a:off x="348455" y="1880640"/>
            <a:ext cx="5301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To access </a:t>
            </a:r>
            <a:r>
              <a:rPr lang="en-US" sz="2400" dirty="0" err="1">
                <a:latin typeface="Georgia" panose="02040502050405020303" pitchFamily="18" charset="0"/>
              </a:rPr>
              <a:t>Vkart</a:t>
            </a:r>
            <a:r>
              <a:rPr lang="en-US" sz="2400" dirty="0">
                <a:latin typeface="Georgia" panose="02040502050405020303" pitchFamily="18" charset="0"/>
              </a:rPr>
              <a:t> easily App is created. </a:t>
            </a:r>
          </a:p>
        </p:txBody>
      </p:sp>
    </p:spTree>
    <p:extLst>
      <p:ext uri="{BB962C8B-B14F-4D97-AF65-F5344CB8AC3E}">
        <p14:creationId xmlns:p14="http://schemas.microsoft.com/office/powerpoint/2010/main" val="1951365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Rectangle 18"/>
          <p:cNvSpPr/>
          <p:nvPr/>
        </p:nvSpPr>
        <p:spPr>
          <a:xfrm>
            <a:off x="0" y="0"/>
            <a:ext cx="3975840" cy="4536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1" name="Rectangle 24"/>
          <p:cNvSpPr/>
          <p:nvPr/>
        </p:nvSpPr>
        <p:spPr>
          <a:xfrm>
            <a:off x="0" y="940320"/>
            <a:ext cx="9628560" cy="4536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TextBox 1"/>
          <p:cNvSpPr/>
          <p:nvPr/>
        </p:nvSpPr>
        <p:spPr>
          <a:xfrm>
            <a:off x="293040" y="166320"/>
            <a:ext cx="2444044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Georgia" panose="02040502050405020303" pitchFamily="18" charset="0"/>
              </a:rPr>
              <a:t>Data Base</a:t>
            </a:r>
            <a:endParaRPr lang="en-US" sz="4000" b="0" strike="noStrike" spc="-1" dirty="0">
              <a:highlight>
                <a:srgbClr val="000000"/>
              </a:highlight>
              <a:latin typeface="Georgia" panose="02040502050405020303" pitchFamily="18" charset="0"/>
            </a:endParaRPr>
          </a:p>
        </p:txBody>
      </p:sp>
      <p:pic>
        <p:nvPicPr>
          <p:cNvPr id="213" name="Picture 212"/>
          <p:cNvPicPr/>
          <p:nvPr/>
        </p:nvPicPr>
        <p:blipFill>
          <a:blip r:embed="rId2"/>
          <a:srcRect l="18023" t="14424" b="42215"/>
          <a:stretch/>
        </p:blipFill>
        <p:spPr>
          <a:xfrm>
            <a:off x="293040" y="1484141"/>
            <a:ext cx="11466000" cy="4058529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Rectangle 25"/>
          <p:cNvSpPr/>
          <p:nvPr/>
        </p:nvSpPr>
        <p:spPr>
          <a:xfrm>
            <a:off x="0" y="0"/>
            <a:ext cx="3975840" cy="4536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Rectangle 27"/>
          <p:cNvSpPr/>
          <p:nvPr/>
        </p:nvSpPr>
        <p:spPr>
          <a:xfrm>
            <a:off x="0" y="940320"/>
            <a:ext cx="9628560" cy="4536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TextBox 8"/>
          <p:cNvSpPr/>
          <p:nvPr/>
        </p:nvSpPr>
        <p:spPr>
          <a:xfrm>
            <a:off x="293040" y="166320"/>
            <a:ext cx="2444044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Georgia" panose="02040502050405020303" pitchFamily="18" charset="0"/>
              </a:rPr>
              <a:t>Data Base</a:t>
            </a:r>
            <a:endParaRPr lang="en-US" sz="4000" b="0" strike="noStrike" spc="-1" dirty="0">
              <a:highlight>
                <a:srgbClr val="000000"/>
              </a:highlight>
              <a:latin typeface="Georgia" panose="02040502050405020303" pitchFamily="18" charset="0"/>
            </a:endParaRPr>
          </a:p>
        </p:txBody>
      </p:sp>
      <p:pic>
        <p:nvPicPr>
          <p:cNvPr id="218" name="Picture 217"/>
          <p:cNvPicPr/>
          <p:nvPr/>
        </p:nvPicPr>
        <p:blipFill>
          <a:blip r:embed="rId2"/>
          <a:srcRect l="16020" t="11836" r="19636" b="5197"/>
          <a:stretch/>
        </p:blipFill>
        <p:spPr>
          <a:xfrm>
            <a:off x="228600" y="1143000"/>
            <a:ext cx="4343400" cy="5396400"/>
          </a:xfrm>
          <a:prstGeom prst="rect">
            <a:avLst/>
          </a:prstGeom>
          <a:ln w="0">
            <a:noFill/>
          </a:ln>
        </p:spPr>
      </p:pic>
      <p:pic>
        <p:nvPicPr>
          <p:cNvPr id="219" name="Picture 218"/>
          <p:cNvPicPr/>
          <p:nvPr/>
        </p:nvPicPr>
        <p:blipFill>
          <a:blip r:embed="rId3"/>
          <a:srcRect l="17498" t="15497" r="10002" b="13346"/>
          <a:stretch/>
        </p:blipFill>
        <p:spPr>
          <a:xfrm>
            <a:off x="7086600" y="1143000"/>
            <a:ext cx="4800240" cy="2648160"/>
          </a:xfrm>
          <a:prstGeom prst="rect">
            <a:avLst/>
          </a:prstGeom>
          <a:ln w="0">
            <a:noFill/>
          </a:ln>
        </p:spPr>
      </p:pic>
      <p:pic>
        <p:nvPicPr>
          <p:cNvPr id="220" name="Picture 219"/>
          <p:cNvPicPr/>
          <p:nvPr/>
        </p:nvPicPr>
        <p:blipFill>
          <a:blip r:embed="rId4"/>
          <a:srcRect l="17586" t="15157" b="16919"/>
          <a:stretch/>
        </p:blipFill>
        <p:spPr>
          <a:xfrm>
            <a:off x="7086600" y="4149000"/>
            <a:ext cx="4860360" cy="2251800"/>
          </a:xfrm>
          <a:prstGeom prst="rect">
            <a:avLst/>
          </a:prstGeom>
          <a:ln w="0">
            <a:noFill/>
          </a:ln>
        </p:spPr>
      </p:pic>
      <p:sp>
        <p:nvSpPr>
          <p:cNvPr id="221" name="TextBox 220"/>
          <p:cNvSpPr txBox="1"/>
          <p:nvPr/>
        </p:nvSpPr>
        <p:spPr>
          <a:xfrm>
            <a:off x="3429000" y="2568960"/>
            <a:ext cx="1242664" cy="402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2200" b="0" strike="noStrike" spc="-1" dirty="0">
                <a:latin typeface="Arial"/>
              </a:rPr>
              <a:t>ITEMS</a:t>
            </a:r>
            <a:endParaRPr lang="en-US" sz="2200" b="0" strike="noStrike" spc="-1" dirty="0">
              <a:highlight>
                <a:srgbClr val="000000"/>
              </a:highlight>
              <a:latin typeface="Arial"/>
            </a:endParaRPr>
          </a:p>
        </p:txBody>
      </p:sp>
      <p:sp>
        <p:nvSpPr>
          <p:cNvPr id="222" name="Rectangle 28"/>
          <p:cNvSpPr/>
          <p:nvPr/>
        </p:nvSpPr>
        <p:spPr>
          <a:xfrm>
            <a:off x="5486400" y="3886200"/>
            <a:ext cx="6419160" cy="3672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Rectangle 29"/>
          <p:cNvSpPr/>
          <p:nvPr/>
        </p:nvSpPr>
        <p:spPr>
          <a:xfrm>
            <a:off x="5257800" y="1267920"/>
            <a:ext cx="55080" cy="536148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Box 223"/>
          <p:cNvSpPr txBox="1"/>
          <p:nvPr/>
        </p:nvSpPr>
        <p:spPr>
          <a:xfrm>
            <a:off x="5715000" y="4854960"/>
            <a:ext cx="1140840" cy="402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2200" b="0" strike="noStrike" spc="-1">
                <a:latin typeface="Arial"/>
              </a:rPr>
              <a:t>USERS</a:t>
            </a:r>
            <a:endParaRPr lang="en-US" sz="2200" b="0" strike="noStrike" spc="-1">
              <a:highlight>
                <a:srgbClr val="000000"/>
              </a:highlight>
              <a:latin typeface="Arial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5356080" y="2514600"/>
            <a:ext cx="173052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>
                <a:latin typeface="Arial"/>
              </a:rPr>
              <a:t>USERS ITEMS</a:t>
            </a:r>
            <a:endParaRPr lang="en-US" sz="1800" b="0" strike="noStrike" spc="-1">
              <a:highlight>
                <a:srgbClr val="000000"/>
              </a:highlight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7">
            <a:extLst>
              <a:ext uri="{FF2B5EF4-FFF2-40B4-BE49-F238E27FC236}">
                <a16:creationId xmlns:a16="http://schemas.microsoft.com/office/drawing/2014/main" id="{D99E8A72-DF5D-44BA-8B8E-FCD4D7A0575C}"/>
              </a:ext>
            </a:extLst>
          </p:cNvPr>
          <p:cNvSpPr/>
          <p:nvPr/>
        </p:nvSpPr>
        <p:spPr>
          <a:xfrm>
            <a:off x="0" y="940320"/>
            <a:ext cx="9628560" cy="4536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BBA344CA-B74B-4B4D-ACEC-052CD3BED720}"/>
              </a:ext>
            </a:extLst>
          </p:cNvPr>
          <p:cNvSpPr/>
          <p:nvPr/>
        </p:nvSpPr>
        <p:spPr>
          <a:xfrm>
            <a:off x="0" y="0"/>
            <a:ext cx="3975840" cy="4536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D511C0-D474-4D90-8D48-10056E17CB53}"/>
              </a:ext>
            </a:extLst>
          </p:cNvPr>
          <p:cNvSpPr txBox="1"/>
          <p:nvPr/>
        </p:nvSpPr>
        <p:spPr>
          <a:xfrm>
            <a:off x="494675" y="146868"/>
            <a:ext cx="24368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Georgia" panose="02040502050405020303" pitchFamily="18" charset="0"/>
              </a:rPr>
              <a:t>Web Host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4A1D7B-7CF4-4616-A753-59E5C049F8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07" b="8619"/>
          <a:stretch/>
        </p:blipFill>
        <p:spPr>
          <a:xfrm>
            <a:off x="5176603" y="1880640"/>
            <a:ext cx="6760564" cy="2975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832F6B-EB07-4E96-B4A9-0E8C0C9A7638}"/>
              </a:ext>
            </a:extLst>
          </p:cNvPr>
          <p:cNvSpPr txBox="1"/>
          <p:nvPr/>
        </p:nvSpPr>
        <p:spPr>
          <a:xfrm>
            <a:off x="284813" y="1499016"/>
            <a:ext cx="44021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The Webhost provides space to</a:t>
            </a:r>
          </a:p>
          <a:p>
            <a:r>
              <a:rPr lang="en-US" sz="2400" dirty="0">
                <a:latin typeface="Georgia" panose="02040502050405020303" pitchFamily="18" charset="0"/>
              </a:rPr>
              <a:t>upload files and database, so</a:t>
            </a:r>
          </a:p>
          <a:p>
            <a:r>
              <a:rPr lang="en-US" sz="2400" dirty="0">
                <a:latin typeface="Georgia" panose="02040502050405020303" pitchFamily="18" charset="0"/>
              </a:rPr>
              <a:t>it can be accessed online.</a:t>
            </a:r>
          </a:p>
        </p:txBody>
      </p:sp>
    </p:spTree>
    <p:extLst>
      <p:ext uri="{BB962C8B-B14F-4D97-AF65-F5344CB8AC3E}">
        <p14:creationId xmlns:p14="http://schemas.microsoft.com/office/powerpoint/2010/main" val="2139030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1186EE6-7D3E-4F8D-BF6B-C034C6969B54}"/>
              </a:ext>
            </a:extLst>
          </p:cNvPr>
          <p:cNvSpPr txBox="1">
            <a:spLocks/>
          </p:cNvSpPr>
          <p:nvPr/>
        </p:nvSpPr>
        <p:spPr>
          <a:xfrm>
            <a:off x="350984" y="264764"/>
            <a:ext cx="6805190" cy="87351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latin typeface="Georgia" panose="02040502050405020303" pitchFamily="18" charset="0"/>
              </a:rPr>
              <a:t>Table of Contents: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FEBBD0-A6E2-4A12-AD2C-88731C7B483D}"/>
              </a:ext>
            </a:extLst>
          </p:cNvPr>
          <p:cNvSpPr txBox="1"/>
          <p:nvPr/>
        </p:nvSpPr>
        <p:spPr>
          <a:xfrm>
            <a:off x="1093106" y="1173101"/>
            <a:ext cx="3817071" cy="5011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Georgia" panose="02040502050405020303" pitchFamily="18" charset="0"/>
              </a:rPr>
              <a:t>1]  Introduction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Georgia" panose="02040502050405020303" pitchFamily="18" charset="0"/>
              </a:rPr>
              <a:t>2]  Objective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Georgia" panose="02040502050405020303" pitchFamily="18" charset="0"/>
              </a:rPr>
              <a:t>3]  Problem Statement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Georgia" panose="02040502050405020303" pitchFamily="18" charset="0"/>
              </a:rPr>
              <a:t>4]  Software Requirements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Georgia" panose="02040502050405020303" pitchFamily="18" charset="0"/>
              </a:rPr>
              <a:t>5]  Interface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Georgia" panose="02040502050405020303" pitchFamily="18" charset="0"/>
              </a:rPr>
              <a:t>6]  Web Pages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Georgia" panose="02040502050405020303" pitchFamily="18" charset="0"/>
              </a:rPr>
              <a:t>7] App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Georgia" panose="02040502050405020303" pitchFamily="18" charset="0"/>
              </a:rPr>
              <a:t>8] Data Base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Georgia" panose="02040502050405020303" pitchFamily="18" charset="0"/>
              </a:rPr>
              <a:t>9] Web Host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262A00-E4E5-424F-A54E-6A59BE65211F}"/>
              </a:ext>
            </a:extLst>
          </p:cNvPr>
          <p:cNvSpPr/>
          <p:nvPr/>
        </p:nvSpPr>
        <p:spPr>
          <a:xfrm flipV="1">
            <a:off x="0" y="1057728"/>
            <a:ext cx="10800522" cy="45719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64EE56-919B-48A0-BDC8-DF143A3ED934}"/>
              </a:ext>
            </a:extLst>
          </p:cNvPr>
          <p:cNvSpPr txBox="1"/>
          <p:nvPr/>
        </p:nvSpPr>
        <p:spPr>
          <a:xfrm>
            <a:off x="6096000" y="1195739"/>
            <a:ext cx="3319471" cy="2241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Georgia" panose="02040502050405020303" pitchFamily="18" charset="0"/>
              </a:rPr>
              <a:t>10] Domain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Georgia" panose="02040502050405020303" pitchFamily="18" charset="0"/>
              </a:rPr>
              <a:t>11]  Conclusion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Georgia" panose="02040502050405020303" pitchFamily="18" charset="0"/>
              </a:rPr>
              <a:t>12]  Future Scope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Georgia" panose="02040502050405020303" pitchFamily="18" charset="0"/>
              </a:rPr>
              <a:t>13] Reference</a:t>
            </a:r>
          </a:p>
        </p:txBody>
      </p:sp>
    </p:spTree>
    <p:extLst>
      <p:ext uri="{BB962C8B-B14F-4D97-AF65-F5344CB8AC3E}">
        <p14:creationId xmlns:p14="http://schemas.microsoft.com/office/powerpoint/2010/main" val="821369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>
            <a:extLst>
              <a:ext uri="{FF2B5EF4-FFF2-40B4-BE49-F238E27FC236}">
                <a16:creationId xmlns:a16="http://schemas.microsoft.com/office/drawing/2014/main" id="{BE6C0163-DF7F-49AD-A53E-8E59625F292A}"/>
              </a:ext>
            </a:extLst>
          </p:cNvPr>
          <p:cNvSpPr/>
          <p:nvPr/>
        </p:nvSpPr>
        <p:spPr>
          <a:xfrm>
            <a:off x="0" y="940320"/>
            <a:ext cx="9628560" cy="4536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Rectangle 25">
            <a:extLst>
              <a:ext uri="{FF2B5EF4-FFF2-40B4-BE49-F238E27FC236}">
                <a16:creationId xmlns:a16="http://schemas.microsoft.com/office/drawing/2014/main" id="{132E80CC-E30C-419A-BDCE-9D6109190C99}"/>
              </a:ext>
            </a:extLst>
          </p:cNvPr>
          <p:cNvSpPr/>
          <p:nvPr/>
        </p:nvSpPr>
        <p:spPr>
          <a:xfrm>
            <a:off x="0" y="0"/>
            <a:ext cx="3975840" cy="4536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89B44C-B48B-47FF-A10E-498E8C7CDCAF}"/>
              </a:ext>
            </a:extLst>
          </p:cNvPr>
          <p:cNvSpPr txBox="1"/>
          <p:nvPr/>
        </p:nvSpPr>
        <p:spPr>
          <a:xfrm>
            <a:off x="494675" y="146868"/>
            <a:ext cx="24368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Georgia" panose="02040502050405020303" pitchFamily="18" charset="0"/>
              </a:rPr>
              <a:t>Web Host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3366D6-2A84-460F-9968-C43A38BBD1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0" t="13693" r="33607" b="8073"/>
          <a:stretch/>
        </p:blipFill>
        <p:spPr>
          <a:xfrm>
            <a:off x="2448816" y="1513616"/>
            <a:ext cx="7294368" cy="492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0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5">
            <a:extLst>
              <a:ext uri="{FF2B5EF4-FFF2-40B4-BE49-F238E27FC236}">
                <a16:creationId xmlns:a16="http://schemas.microsoft.com/office/drawing/2014/main" id="{A057A21E-25D1-4B6F-9309-6A846E767277}"/>
              </a:ext>
            </a:extLst>
          </p:cNvPr>
          <p:cNvSpPr/>
          <p:nvPr/>
        </p:nvSpPr>
        <p:spPr>
          <a:xfrm>
            <a:off x="0" y="0"/>
            <a:ext cx="3975840" cy="4536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F492D6C7-6965-43FF-AF7C-BF685F4B9E39}"/>
              </a:ext>
            </a:extLst>
          </p:cNvPr>
          <p:cNvSpPr/>
          <p:nvPr/>
        </p:nvSpPr>
        <p:spPr>
          <a:xfrm>
            <a:off x="0" y="940320"/>
            <a:ext cx="9628560" cy="4536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BB512C-1D7F-4322-8927-CE58162C6CB9}"/>
              </a:ext>
            </a:extLst>
          </p:cNvPr>
          <p:cNvSpPr txBox="1"/>
          <p:nvPr/>
        </p:nvSpPr>
        <p:spPr>
          <a:xfrm>
            <a:off x="584616" y="232434"/>
            <a:ext cx="2133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Georgia" panose="02040502050405020303" pitchFamily="18" charset="0"/>
              </a:rPr>
              <a:t>Domain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F5DD5E-A2D4-4A3E-9A03-8F502F8A66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93" b="16340"/>
          <a:stretch/>
        </p:blipFill>
        <p:spPr>
          <a:xfrm>
            <a:off x="2847342" y="3182128"/>
            <a:ext cx="9344658" cy="36758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7F7933D-D5E0-46DC-BA25-0EF18A0DE316}"/>
              </a:ext>
            </a:extLst>
          </p:cNvPr>
          <p:cNvSpPr txBox="1"/>
          <p:nvPr/>
        </p:nvSpPr>
        <p:spPr>
          <a:xfrm>
            <a:off x="388268" y="1623045"/>
            <a:ext cx="64716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The main domain is </a:t>
            </a:r>
            <a:r>
              <a:rPr lang="en-US" sz="2400" dirty="0" err="1">
                <a:latin typeface="Georgia" panose="02040502050405020303" pitchFamily="18" charset="0"/>
              </a:rPr>
              <a:t>vkart.studio</a:t>
            </a:r>
            <a:r>
              <a:rPr lang="en-US" sz="2400" dirty="0">
                <a:latin typeface="Georgia" panose="02040502050405020303" pitchFamily="18" charset="0"/>
              </a:rPr>
              <a:t> . We are also </a:t>
            </a:r>
          </a:p>
          <a:p>
            <a:r>
              <a:rPr lang="en-US" sz="2400" dirty="0">
                <a:latin typeface="Georgia" panose="02040502050405020303" pitchFamily="18" charset="0"/>
              </a:rPr>
              <a:t>using sub domain as </a:t>
            </a:r>
            <a:r>
              <a:rPr lang="en-US" sz="2400" dirty="0">
                <a:latin typeface="Georgia" panose="02040502050405020303" pitchFamily="18" charset="0"/>
                <a:hlinkClick r:id="rId3"/>
              </a:rPr>
              <a:t>www.vkart.studio</a:t>
            </a:r>
            <a:r>
              <a:rPr lang="en-US" sz="2400" dirty="0">
                <a:latin typeface="Georgia" panose="02040502050405020303" pitchFamily="18" charset="0"/>
              </a:rPr>
              <a:t>.</a:t>
            </a:r>
          </a:p>
          <a:p>
            <a:r>
              <a:rPr lang="en-US" sz="2400" dirty="0">
                <a:latin typeface="Georgia" panose="02040502050405020303" pitchFamily="18" charset="0"/>
              </a:rPr>
              <a:t>So it can be easily accessible.</a:t>
            </a:r>
          </a:p>
        </p:txBody>
      </p:sp>
    </p:spTree>
    <p:extLst>
      <p:ext uri="{BB962C8B-B14F-4D97-AF65-F5344CB8AC3E}">
        <p14:creationId xmlns:p14="http://schemas.microsoft.com/office/powerpoint/2010/main" val="4088375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5">
            <a:extLst>
              <a:ext uri="{FF2B5EF4-FFF2-40B4-BE49-F238E27FC236}">
                <a16:creationId xmlns:a16="http://schemas.microsoft.com/office/drawing/2014/main" id="{CEBA865F-4B7E-40F4-A1E2-E049DC847A9E}"/>
              </a:ext>
            </a:extLst>
          </p:cNvPr>
          <p:cNvSpPr/>
          <p:nvPr/>
        </p:nvSpPr>
        <p:spPr>
          <a:xfrm>
            <a:off x="0" y="0"/>
            <a:ext cx="3975840" cy="4536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Rectangle 27">
            <a:extLst>
              <a:ext uri="{FF2B5EF4-FFF2-40B4-BE49-F238E27FC236}">
                <a16:creationId xmlns:a16="http://schemas.microsoft.com/office/drawing/2014/main" id="{48F01AFF-6958-4823-96FC-8AC28E7A4D5A}"/>
              </a:ext>
            </a:extLst>
          </p:cNvPr>
          <p:cNvSpPr/>
          <p:nvPr/>
        </p:nvSpPr>
        <p:spPr>
          <a:xfrm>
            <a:off x="0" y="940320"/>
            <a:ext cx="9628560" cy="4536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87F76F0F-79DE-4935-A306-2E005E54DD87}"/>
              </a:ext>
            </a:extLst>
          </p:cNvPr>
          <p:cNvSpPr/>
          <p:nvPr/>
        </p:nvSpPr>
        <p:spPr>
          <a:xfrm>
            <a:off x="293040" y="166320"/>
            <a:ext cx="2006809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Georgia" panose="02040502050405020303" pitchFamily="18" charset="0"/>
              </a:rPr>
              <a:t>Domain</a:t>
            </a:r>
            <a:endParaRPr lang="en-US" sz="4000" b="0" strike="noStrike" spc="-1" dirty="0">
              <a:highlight>
                <a:srgbClr val="000000"/>
              </a:highlight>
              <a:latin typeface="Georgia" panose="020405020504050203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F09238-8AD8-49D9-888E-0F76FB007F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89" t="14473" r="18852" b="38815"/>
          <a:stretch/>
        </p:blipFill>
        <p:spPr>
          <a:xfrm>
            <a:off x="149289" y="1053248"/>
            <a:ext cx="7102386" cy="33939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F1C7D5-AAC3-4ACD-9AC2-1E1D0ADB2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239" y="3883069"/>
            <a:ext cx="7932822" cy="265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360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7">
            <a:extLst>
              <a:ext uri="{FF2B5EF4-FFF2-40B4-BE49-F238E27FC236}">
                <a16:creationId xmlns:a16="http://schemas.microsoft.com/office/drawing/2014/main" id="{EB6A7917-7659-4588-9B4C-47B2A5CBE66E}"/>
              </a:ext>
            </a:extLst>
          </p:cNvPr>
          <p:cNvSpPr/>
          <p:nvPr/>
        </p:nvSpPr>
        <p:spPr>
          <a:xfrm>
            <a:off x="0" y="940320"/>
            <a:ext cx="9628560" cy="4536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9B80F831-7939-4120-BBC7-1E912845ED00}"/>
              </a:ext>
            </a:extLst>
          </p:cNvPr>
          <p:cNvSpPr/>
          <p:nvPr/>
        </p:nvSpPr>
        <p:spPr>
          <a:xfrm>
            <a:off x="293040" y="166320"/>
            <a:ext cx="2716426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Georgia" panose="02040502050405020303" pitchFamily="18" charset="0"/>
              </a:rPr>
              <a:t>Conclusion</a:t>
            </a:r>
            <a:endParaRPr lang="en-US" sz="4000" b="0" strike="noStrike" spc="-1" dirty="0">
              <a:highlight>
                <a:srgbClr val="000000"/>
              </a:highlight>
              <a:latin typeface="Georgia" panose="02040502050405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3B3510-CFBB-4AE1-B710-D99C3E89800B}"/>
              </a:ext>
            </a:extLst>
          </p:cNvPr>
          <p:cNvSpPr txBox="1"/>
          <p:nvPr/>
        </p:nvSpPr>
        <p:spPr>
          <a:xfrm>
            <a:off x="293040" y="1677114"/>
            <a:ext cx="10711587" cy="2933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The </a:t>
            </a:r>
            <a:r>
              <a:rPr lang="en-US" sz="2400" dirty="0" err="1">
                <a:latin typeface="Georgia" panose="02040502050405020303" pitchFamily="18" charset="0"/>
              </a:rPr>
              <a:t>Vkart</a:t>
            </a:r>
            <a:r>
              <a:rPr lang="en-US" sz="2400" dirty="0">
                <a:latin typeface="Georgia" panose="02040502050405020303" pitchFamily="18" charset="0"/>
              </a:rPr>
              <a:t> is designed to provide 24x7 shopping 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It is a E-Commerce app and site where person can buy products from there 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latin typeface="Georgia" panose="02040502050405020303" pitchFamily="18" charset="0"/>
              </a:rPr>
              <a:t>    home or anywhere.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Customers can compare products easily without visiting from shop to shop.</a:t>
            </a:r>
          </a:p>
        </p:txBody>
      </p:sp>
    </p:spTree>
    <p:extLst>
      <p:ext uri="{BB962C8B-B14F-4D97-AF65-F5344CB8AC3E}">
        <p14:creationId xmlns:p14="http://schemas.microsoft.com/office/powerpoint/2010/main" val="833124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>
            <a:extLst>
              <a:ext uri="{FF2B5EF4-FFF2-40B4-BE49-F238E27FC236}">
                <a16:creationId xmlns:a16="http://schemas.microsoft.com/office/drawing/2014/main" id="{7600BB26-AB1D-42D0-8206-10FCE517201B}"/>
              </a:ext>
            </a:extLst>
          </p:cNvPr>
          <p:cNvSpPr/>
          <p:nvPr/>
        </p:nvSpPr>
        <p:spPr>
          <a:xfrm>
            <a:off x="0" y="940320"/>
            <a:ext cx="9628560" cy="4536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F1326355-05E1-4A5C-A952-B1A96274EE2E}"/>
              </a:ext>
            </a:extLst>
          </p:cNvPr>
          <p:cNvSpPr/>
          <p:nvPr/>
        </p:nvSpPr>
        <p:spPr>
          <a:xfrm>
            <a:off x="293040" y="166320"/>
            <a:ext cx="3176232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Georgia" panose="02040502050405020303" pitchFamily="18" charset="0"/>
              </a:rPr>
              <a:t>Future Scope</a:t>
            </a:r>
            <a:endParaRPr lang="en-US" sz="4000" b="0" strike="noStrike" spc="-1" dirty="0">
              <a:highlight>
                <a:srgbClr val="000000"/>
              </a:highlight>
              <a:latin typeface="Georgia" panose="020405020504050203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00E8AE-6B3A-4CF9-8974-6C94930C09CA}"/>
              </a:ext>
            </a:extLst>
          </p:cNvPr>
          <p:cNvSpPr txBox="1"/>
          <p:nvPr/>
        </p:nvSpPr>
        <p:spPr>
          <a:xfrm>
            <a:off x="633045" y="1406769"/>
            <a:ext cx="10100604" cy="3903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More products can be added.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Georgia" panose="02040502050405020303" pitchFamily="18" charset="0"/>
              </a:rPr>
              <a:t>Vkart</a:t>
            </a:r>
            <a:r>
              <a:rPr lang="en-US" sz="2400" dirty="0">
                <a:latin typeface="Georgia" panose="02040502050405020303" pitchFamily="18" charset="0"/>
              </a:rPr>
              <a:t> can provide platform for many Retailers.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More UI/UX and Animations can be added to make </a:t>
            </a:r>
            <a:r>
              <a:rPr lang="en-US" sz="2400" dirty="0" err="1">
                <a:latin typeface="Georgia" panose="02040502050405020303" pitchFamily="18" charset="0"/>
              </a:rPr>
              <a:t>Vkart</a:t>
            </a:r>
            <a:r>
              <a:rPr lang="en-US" sz="2400" dirty="0">
                <a:latin typeface="Georgia" panose="02040502050405020303" pitchFamily="18" charset="0"/>
              </a:rPr>
              <a:t> more attractive.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Options for delivery can be added according to when customer wants products to be delivered.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689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>
            <a:extLst>
              <a:ext uri="{FF2B5EF4-FFF2-40B4-BE49-F238E27FC236}">
                <a16:creationId xmlns:a16="http://schemas.microsoft.com/office/drawing/2014/main" id="{309FAE7B-BF2D-4EC1-82F2-39044A6E41A5}"/>
              </a:ext>
            </a:extLst>
          </p:cNvPr>
          <p:cNvSpPr/>
          <p:nvPr/>
        </p:nvSpPr>
        <p:spPr>
          <a:xfrm>
            <a:off x="0" y="940320"/>
            <a:ext cx="9628560" cy="4536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00BEE6-EE90-4D1B-B753-CB623A976DFE}"/>
              </a:ext>
            </a:extLst>
          </p:cNvPr>
          <p:cNvSpPr txBox="1"/>
          <p:nvPr/>
        </p:nvSpPr>
        <p:spPr>
          <a:xfrm>
            <a:off x="490331" y="232434"/>
            <a:ext cx="24513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Georgia" panose="02040502050405020303" pitchFamily="18" charset="0"/>
              </a:rPr>
              <a:t>Reference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26039B-25D3-4070-B185-BAB369FAE621}"/>
              </a:ext>
            </a:extLst>
          </p:cNvPr>
          <p:cNvSpPr txBox="1"/>
          <p:nvPr/>
        </p:nvSpPr>
        <p:spPr>
          <a:xfrm>
            <a:off x="490331" y="1322176"/>
            <a:ext cx="9217588" cy="5565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  <a:hlinkClick r:id="rId2"/>
              </a:rPr>
              <a:t>https://www.flipkart.com/</a:t>
            </a:r>
            <a:r>
              <a:rPr lang="en-US" sz="2400" dirty="0">
                <a:latin typeface="Georgia" panose="02040502050405020303" pitchFamily="18" charset="0"/>
              </a:rPr>
              <a:t>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  <a:hlinkClick r:id="rId3"/>
              </a:rPr>
              <a:t>https://www.thesouledstore.com/</a:t>
            </a:r>
            <a:endParaRPr lang="en-US" sz="2400" dirty="0">
              <a:latin typeface="Georgia" panose="02040502050405020303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  <a:hlinkClick r:id="rId4"/>
              </a:rPr>
              <a:t>https://www.bewakoof.com/</a:t>
            </a:r>
            <a:endParaRPr lang="en-US" sz="2400" dirty="0">
              <a:latin typeface="Georgia" panose="02040502050405020303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  <a:hlinkClick r:id="rId5"/>
              </a:rPr>
              <a:t>https://mdbootstrap.com/</a:t>
            </a:r>
            <a:endParaRPr lang="en-US" sz="2400" dirty="0">
              <a:latin typeface="Georgia" panose="02040502050405020303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  <a:hlinkClick r:id="rId6"/>
              </a:rPr>
              <a:t>https://icons8.com/</a:t>
            </a:r>
            <a:endParaRPr lang="en-US" sz="2400" dirty="0">
              <a:latin typeface="Georgia" panose="02040502050405020303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  <a:hlinkClick r:id="rId7"/>
              </a:rPr>
              <a:t>https://dev.mysql.com/doc/</a:t>
            </a:r>
            <a:endParaRPr lang="en-US" sz="2400" dirty="0">
              <a:latin typeface="Georgia" panose="02040502050405020303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  <a:hlinkClick r:id="rId8"/>
              </a:rPr>
              <a:t>https://developer.mozilla.org/en-US/docs/Web/CSS/Reference</a:t>
            </a:r>
            <a:endParaRPr lang="en-US" sz="2400" dirty="0">
              <a:latin typeface="Georgia" panose="02040502050405020303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  <a:hlinkClick r:id="rId9"/>
              </a:rPr>
              <a:t>https://getbootstrap.com/</a:t>
            </a:r>
            <a:endParaRPr lang="en-US" sz="2400" dirty="0">
              <a:latin typeface="Georgia" panose="02040502050405020303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Georgia" panose="02040502050405020303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556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rgbClr val="FFFF0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Rectangle 4"/>
          <p:cNvSpPr/>
          <p:nvPr/>
        </p:nvSpPr>
        <p:spPr>
          <a:xfrm>
            <a:off x="2448360" y="2925720"/>
            <a:ext cx="7776000" cy="1310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/>
              </a:contourClr>
            </a:sp3d>
          </a:bodyPr>
          <a:lstStyle/>
          <a:p>
            <a:pPr algn="ctr">
              <a:lnSpc>
                <a:spcPct val="100000"/>
              </a:lnSpc>
            </a:pPr>
            <a:r>
              <a:rPr lang="en-US" sz="8000" b="1" strike="noStrike" cap="all" spc="-1" dirty="0">
                <a:solidFill>
                  <a:srgbClr val="FFFF00"/>
                </a:solidFill>
                <a:latin typeface="Calibri"/>
              </a:rPr>
              <a:t>THANK YOU</a:t>
            </a:r>
            <a:endParaRPr lang="en-US" sz="8000" b="0" strike="noStrike" spc="-1" dirty="0">
              <a:solidFill>
                <a:srgbClr val="FFFF00"/>
              </a:solidFill>
              <a:highlight>
                <a:srgbClr val="000000"/>
              </a:highlight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2E939-385E-4F73-8E00-D41801A83F0F}"/>
              </a:ext>
            </a:extLst>
          </p:cNvPr>
          <p:cNvSpPr txBox="1">
            <a:spLocks/>
          </p:cNvSpPr>
          <p:nvPr/>
        </p:nvSpPr>
        <p:spPr>
          <a:xfrm>
            <a:off x="370818" y="319141"/>
            <a:ext cx="5513390" cy="79147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Georgia" panose="02040502050405020303" pitchFamily="18" charset="0"/>
              </a:rPr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2DCD0-BF51-42A9-9580-4DF104CBDEEF}"/>
              </a:ext>
            </a:extLst>
          </p:cNvPr>
          <p:cNvSpPr txBox="1"/>
          <p:nvPr/>
        </p:nvSpPr>
        <p:spPr>
          <a:xfrm>
            <a:off x="469299" y="1603513"/>
            <a:ext cx="11253402" cy="30755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E-Commerce is the platform where person can buy or sell product online services over internet.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E-Commerce retail sales direct to consumers via web sites and mobile apps.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E-Commerce provides participating in online </a:t>
            </a:r>
            <a:r>
              <a:rPr lang="en-US" sz="2000">
                <a:latin typeface="Georgia" panose="02040502050405020303" pitchFamily="18" charset="0"/>
              </a:rPr>
              <a:t>marketplaces.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Georgia" panose="02040502050405020303" pitchFamily="18" charset="0"/>
              </a:rPr>
              <a:t>Here </a:t>
            </a:r>
            <a:r>
              <a:rPr lang="en-US" sz="2000" dirty="0" err="1">
                <a:latin typeface="Georgia" panose="02040502050405020303" pitchFamily="18" charset="0"/>
              </a:rPr>
              <a:t>Vkart</a:t>
            </a:r>
            <a:r>
              <a:rPr lang="en-US" sz="2000" dirty="0">
                <a:latin typeface="Georgia" panose="02040502050405020303" pitchFamily="18" charset="0"/>
              </a:rPr>
              <a:t> E-Commerce provides 24x7 Online Shopping.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Georgia" panose="020405020504050203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21D67C-17B4-4456-8CC3-73416FAF24A8}"/>
              </a:ext>
            </a:extLst>
          </p:cNvPr>
          <p:cNvSpPr/>
          <p:nvPr/>
        </p:nvSpPr>
        <p:spPr>
          <a:xfrm flipV="1">
            <a:off x="0" y="1057728"/>
            <a:ext cx="10800522" cy="45719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032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31A3660-ADC1-4BBC-A89D-D77CCD93BDA2}"/>
              </a:ext>
            </a:extLst>
          </p:cNvPr>
          <p:cNvSpPr txBox="1">
            <a:spLocks/>
          </p:cNvSpPr>
          <p:nvPr/>
        </p:nvSpPr>
        <p:spPr>
          <a:xfrm>
            <a:off x="270075" y="343885"/>
            <a:ext cx="3886076" cy="91507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Georgia" panose="02040502050405020303" pitchFamily="18" charset="0"/>
              </a:rPr>
              <a:t>OBJECTIVE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813BC2-3BF3-4D6B-AAC0-D2DCED98B892}"/>
              </a:ext>
            </a:extLst>
          </p:cNvPr>
          <p:cNvSpPr txBox="1"/>
          <p:nvPr/>
        </p:nvSpPr>
        <p:spPr>
          <a:xfrm>
            <a:off x="516835" y="1736035"/>
            <a:ext cx="9350637" cy="1252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To study the Online Buying and selling of products.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To make Buying and selling products more comfortable.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752E93-AAFC-4688-83C7-717610057889}"/>
              </a:ext>
            </a:extLst>
          </p:cNvPr>
          <p:cNvSpPr/>
          <p:nvPr/>
        </p:nvSpPr>
        <p:spPr>
          <a:xfrm flipV="1">
            <a:off x="0" y="1057728"/>
            <a:ext cx="10800522" cy="45719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857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65079-59B6-4368-AF52-0CA5796E6E0E}"/>
              </a:ext>
            </a:extLst>
          </p:cNvPr>
          <p:cNvSpPr txBox="1">
            <a:spLocks/>
          </p:cNvSpPr>
          <p:nvPr/>
        </p:nvSpPr>
        <p:spPr>
          <a:xfrm>
            <a:off x="556591" y="291142"/>
            <a:ext cx="7344110" cy="1007706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b="1" dirty="0">
                <a:solidFill>
                  <a:schemeClr val="tx1"/>
                </a:solidFill>
                <a:latin typeface="Georgia" panose="02040502050405020303" pitchFamily="18" charset="0"/>
              </a:rPr>
              <a:t>PROBLEM STATEMENT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3498C6-77C4-489F-9212-3666AD281684}"/>
              </a:ext>
            </a:extLst>
          </p:cNvPr>
          <p:cNvSpPr txBox="1"/>
          <p:nvPr/>
        </p:nvSpPr>
        <p:spPr>
          <a:xfrm>
            <a:off x="556591" y="1881809"/>
            <a:ext cx="1149064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The website was taking too much time to load 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To overcome issue we reduced the size of images and removed the </a:t>
            </a:r>
            <a:r>
              <a:rPr lang="en-US" sz="2400" dirty="0" err="1">
                <a:latin typeface="Georgia" panose="02040502050405020303" pitchFamily="18" charset="0"/>
              </a:rPr>
              <a:t>intendation</a:t>
            </a:r>
            <a:r>
              <a:rPr lang="en-US" sz="2400" dirty="0">
                <a:latin typeface="Georgia" panose="02040502050405020303" pitchFamily="18" charset="0"/>
              </a:rPr>
              <a:t> in 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latin typeface="Georgia" panose="02040502050405020303" pitchFamily="18" charset="0"/>
              </a:rPr>
              <a:t>    codes.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565EF2-AF81-4EF4-B2A7-2F9DCEBDADA6}"/>
              </a:ext>
            </a:extLst>
          </p:cNvPr>
          <p:cNvSpPr/>
          <p:nvPr/>
        </p:nvSpPr>
        <p:spPr>
          <a:xfrm flipV="1">
            <a:off x="0" y="1057728"/>
            <a:ext cx="10800522" cy="45719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395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C6CA7-4630-471E-B316-2824D391EAC0}"/>
              </a:ext>
            </a:extLst>
          </p:cNvPr>
          <p:cNvSpPr txBox="1">
            <a:spLocks/>
          </p:cNvSpPr>
          <p:nvPr/>
        </p:nvSpPr>
        <p:spPr>
          <a:xfrm>
            <a:off x="437534" y="221873"/>
            <a:ext cx="7278094" cy="791476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dirty="0">
                <a:solidFill>
                  <a:schemeClr val="tx1"/>
                </a:solidFill>
                <a:latin typeface="Georgia" panose="02040502050405020303" pitchFamily="18" charset="0"/>
              </a:rPr>
              <a:t>SOFTWARE’S USED: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416EF8-CFC5-4742-B57F-CD95A2259F00}"/>
              </a:ext>
            </a:extLst>
          </p:cNvPr>
          <p:cNvSpPr/>
          <p:nvPr/>
        </p:nvSpPr>
        <p:spPr>
          <a:xfrm>
            <a:off x="0" y="1932455"/>
            <a:ext cx="9753600" cy="5300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649AB1-B809-4E79-A546-07BD1F100D91}"/>
              </a:ext>
            </a:extLst>
          </p:cNvPr>
          <p:cNvSpPr/>
          <p:nvPr/>
        </p:nvSpPr>
        <p:spPr>
          <a:xfrm>
            <a:off x="-17047" y="3229322"/>
            <a:ext cx="9753600" cy="5300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DB41B5-1E15-4B4A-BE60-11E574932609}"/>
              </a:ext>
            </a:extLst>
          </p:cNvPr>
          <p:cNvSpPr/>
          <p:nvPr/>
        </p:nvSpPr>
        <p:spPr>
          <a:xfrm>
            <a:off x="0" y="4354819"/>
            <a:ext cx="9753600" cy="5300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3D13A6-394B-4FC4-ACE9-61BBB5097EE6}"/>
              </a:ext>
            </a:extLst>
          </p:cNvPr>
          <p:cNvSpPr/>
          <p:nvPr/>
        </p:nvSpPr>
        <p:spPr>
          <a:xfrm>
            <a:off x="0" y="5661243"/>
            <a:ext cx="9753600" cy="5300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B1B2D8-49F4-4B3C-816F-EF3BBD293C86}"/>
              </a:ext>
            </a:extLst>
          </p:cNvPr>
          <p:cNvSpPr txBox="1"/>
          <p:nvPr/>
        </p:nvSpPr>
        <p:spPr>
          <a:xfrm>
            <a:off x="298021" y="2428006"/>
            <a:ext cx="1984438" cy="402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2200" b="0" strike="noStrike" spc="-1" dirty="0">
                <a:latin typeface="Georgia" panose="02040502050405020303" pitchFamily="18" charset="0"/>
              </a:rPr>
              <a:t>FRONTEND</a:t>
            </a:r>
            <a:endParaRPr lang="en-US" sz="2200" b="0" strike="noStrike" spc="-1" dirty="0">
              <a:highlight>
                <a:srgbClr val="000000"/>
              </a:highlight>
              <a:latin typeface="Georgia" panose="02040502050405020303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0E9E3F-12FF-4643-915C-68B3A7A07B4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558541" y="2076286"/>
            <a:ext cx="754560" cy="754560"/>
          </a:xfrm>
          <a:prstGeom prst="rect">
            <a:avLst/>
          </a:prstGeom>
          <a:ln w="0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40EC84-8354-4565-B858-356396346E0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684701" y="2186446"/>
            <a:ext cx="811800" cy="644400"/>
          </a:xfrm>
          <a:prstGeom prst="rect">
            <a:avLst/>
          </a:prstGeom>
          <a:ln w="0"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5EE12A-889C-4B75-9A28-98C769A52047}"/>
              </a:ext>
            </a:extLst>
          </p:cNvPr>
          <p:cNvSpPr txBox="1"/>
          <p:nvPr/>
        </p:nvSpPr>
        <p:spPr>
          <a:xfrm>
            <a:off x="5580841" y="2817526"/>
            <a:ext cx="2237462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 dirty="0">
                <a:latin typeface="Georgia" panose="02040502050405020303" pitchFamily="18" charset="0"/>
              </a:rPr>
              <a:t>BOOTSTRAP  5</a:t>
            </a:r>
            <a:endParaRPr lang="en-US" sz="1800" b="0" strike="noStrike" spc="-1" dirty="0">
              <a:highlight>
                <a:srgbClr val="000000"/>
              </a:highlight>
              <a:latin typeface="Georgia" panose="0204050205040502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4BF256-1879-4FA7-924F-4DA675303A47}"/>
              </a:ext>
            </a:extLst>
          </p:cNvPr>
          <p:cNvSpPr txBox="1"/>
          <p:nvPr/>
        </p:nvSpPr>
        <p:spPr>
          <a:xfrm>
            <a:off x="3558541" y="2845418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HTML 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111B76-174E-4854-ABAD-EF349E520AF7}"/>
              </a:ext>
            </a:extLst>
          </p:cNvPr>
          <p:cNvSpPr txBox="1"/>
          <p:nvPr/>
        </p:nvSpPr>
        <p:spPr>
          <a:xfrm>
            <a:off x="298021" y="3617154"/>
            <a:ext cx="1602777" cy="402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2200" b="0" strike="noStrike" spc="-1" dirty="0">
                <a:latin typeface="Georgia" panose="02040502050405020303" pitchFamily="18" charset="0"/>
              </a:rPr>
              <a:t>BACKEND</a:t>
            </a:r>
            <a:endParaRPr lang="en-US" sz="2200" b="0" strike="noStrike" spc="-1" dirty="0">
              <a:highlight>
                <a:srgbClr val="000000"/>
              </a:highlight>
              <a:latin typeface="Georgia" panose="02040502050405020303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0CF1EFF-BC2A-446A-9283-D8798E86B35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558541" y="3443199"/>
            <a:ext cx="1036080" cy="558360"/>
          </a:xfrm>
          <a:prstGeom prst="rect">
            <a:avLst/>
          </a:prstGeom>
          <a:ln w="0"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915BD1B-56F6-4463-B91F-956D55C6D015}"/>
              </a:ext>
            </a:extLst>
          </p:cNvPr>
          <p:cNvSpPr txBox="1"/>
          <p:nvPr/>
        </p:nvSpPr>
        <p:spPr>
          <a:xfrm>
            <a:off x="3722607" y="400745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PHP 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9655EB-DA29-431F-968E-F9692F885CB4}"/>
              </a:ext>
            </a:extLst>
          </p:cNvPr>
          <p:cNvSpPr txBox="1"/>
          <p:nvPr/>
        </p:nvSpPr>
        <p:spPr>
          <a:xfrm>
            <a:off x="298021" y="4755189"/>
            <a:ext cx="1893358" cy="402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2200" b="0" strike="noStrike" spc="-1" dirty="0">
                <a:latin typeface="Georgia" panose="02040502050405020303" pitchFamily="18" charset="0"/>
              </a:rPr>
              <a:t>DATABASE</a:t>
            </a:r>
            <a:endParaRPr lang="en-US" sz="2200" b="0" strike="noStrike" spc="-1" dirty="0">
              <a:highlight>
                <a:srgbClr val="000000"/>
              </a:highlight>
              <a:latin typeface="Georgia" panose="02040502050405020303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2FFD66C-4133-4BC5-BD28-2493D0432D48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343621" y="4526589"/>
            <a:ext cx="1107000" cy="564120"/>
          </a:xfrm>
          <a:prstGeom prst="rect">
            <a:avLst/>
          </a:prstGeom>
          <a:ln w="0"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22DFE54-CFE8-4BB2-91A5-6A182E001145}"/>
              </a:ext>
            </a:extLst>
          </p:cNvPr>
          <p:cNvSpPr txBox="1"/>
          <p:nvPr/>
        </p:nvSpPr>
        <p:spPr>
          <a:xfrm>
            <a:off x="3307621" y="5212389"/>
            <a:ext cx="10404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 dirty="0">
                <a:latin typeface="Georgia" panose="02040502050405020303" pitchFamily="18" charset="0"/>
              </a:rPr>
              <a:t>MY SQL</a:t>
            </a:r>
            <a:endParaRPr lang="en-US" sz="1800" b="0" strike="noStrike" spc="-1" dirty="0">
              <a:highlight>
                <a:srgbClr val="000000"/>
              </a:highlight>
              <a:latin typeface="Georgia" panose="02040502050405020303" pitchFamily="18" charset="0"/>
            </a:endParaRPr>
          </a:p>
        </p:txBody>
      </p:sp>
      <p:pic>
        <p:nvPicPr>
          <p:cNvPr id="20" name="Picture 3" descr="CSS Introduction - GeeksforGeeks">
            <a:extLst>
              <a:ext uri="{FF2B5EF4-FFF2-40B4-BE49-F238E27FC236}">
                <a16:creationId xmlns:a16="http://schemas.microsoft.com/office/drawing/2014/main" id="{EA390C75-C99C-42CF-87BA-9ABA81947D20}"/>
              </a:ext>
            </a:extLst>
          </p:cNvPr>
          <p:cNvPicPr/>
          <p:nvPr/>
        </p:nvPicPr>
        <p:blipFill>
          <a:blip r:embed="rId6"/>
          <a:srcRect r="12500" b="7501"/>
          <a:stretch/>
        </p:blipFill>
        <p:spPr>
          <a:xfrm rot="5400000">
            <a:off x="7122240" y="2209320"/>
            <a:ext cx="6857640" cy="2439000"/>
          </a:xfrm>
          <a:prstGeom prst="rect">
            <a:avLst/>
          </a:prstGeom>
          <a:ln w="0"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70B65CC-4FB6-46EF-8CDE-CB0580884249}"/>
              </a:ext>
            </a:extLst>
          </p:cNvPr>
          <p:cNvSpPr/>
          <p:nvPr/>
        </p:nvSpPr>
        <p:spPr>
          <a:xfrm flipV="1">
            <a:off x="0" y="1057728"/>
            <a:ext cx="10800522" cy="45719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91CF9E-CB18-4413-8359-BBFAFB925CA9}"/>
              </a:ext>
            </a:extLst>
          </p:cNvPr>
          <p:cNvSpPr/>
          <p:nvPr/>
        </p:nvSpPr>
        <p:spPr>
          <a:xfrm>
            <a:off x="11783156" y="1444127"/>
            <a:ext cx="110823" cy="5413513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Cascading Style Sheets Logo CSS3 HTML Web development, world wide web,  blue, angle, web Design png | PNGWing">
            <a:extLst>
              <a:ext uri="{FF2B5EF4-FFF2-40B4-BE49-F238E27FC236}">
                <a16:creationId xmlns:a16="http://schemas.microsoft.com/office/drawing/2014/main" id="{425D1282-FC51-4D48-B5ED-E226CCFE8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251" y="2077597"/>
            <a:ext cx="677782" cy="76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F1ABFD-8370-4984-9D7C-38FDB8B82617}"/>
              </a:ext>
            </a:extLst>
          </p:cNvPr>
          <p:cNvSpPr txBox="1"/>
          <p:nvPr/>
        </p:nvSpPr>
        <p:spPr>
          <a:xfrm>
            <a:off x="7975048" y="2821926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CSS 3</a:t>
            </a:r>
          </a:p>
        </p:txBody>
      </p:sp>
    </p:spTree>
    <p:extLst>
      <p:ext uri="{BB962C8B-B14F-4D97-AF65-F5344CB8AC3E}">
        <p14:creationId xmlns:p14="http://schemas.microsoft.com/office/powerpoint/2010/main" val="309123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22724-858F-4064-988C-C9C0BB83A752}"/>
              </a:ext>
            </a:extLst>
          </p:cNvPr>
          <p:cNvSpPr txBox="1">
            <a:spLocks/>
          </p:cNvSpPr>
          <p:nvPr/>
        </p:nvSpPr>
        <p:spPr>
          <a:xfrm>
            <a:off x="452864" y="228741"/>
            <a:ext cx="7278094" cy="791476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dirty="0">
                <a:solidFill>
                  <a:schemeClr val="tx1"/>
                </a:solidFill>
                <a:latin typeface="Georgia" panose="02040502050405020303" pitchFamily="18" charset="0"/>
              </a:rPr>
              <a:t>SOFTWARE’S USED: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5BBAF7-2EFD-46C3-ACE8-16098BFEA9E7}"/>
              </a:ext>
            </a:extLst>
          </p:cNvPr>
          <p:cNvSpPr/>
          <p:nvPr/>
        </p:nvSpPr>
        <p:spPr>
          <a:xfrm>
            <a:off x="0" y="1932455"/>
            <a:ext cx="9753600" cy="5300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E42670-CCEC-4095-AD56-963BB4624364}"/>
              </a:ext>
            </a:extLst>
          </p:cNvPr>
          <p:cNvSpPr/>
          <p:nvPr/>
        </p:nvSpPr>
        <p:spPr>
          <a:xfrm>
            <a:off x="-17047" y="3229322"/>
            <a:ext cx="9753600" cy="5300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9F94A5-49F0-4F6F-BBA6-FF1CDA76A9A1}"/>
              </a:ext>
            </a:extLst>
          </p:cNvPr>
          <p:cNvSpPr/>
          <p:nvPr/>
        </p:nvSpPr>
        <p:spPr>
          <a:xfrm>
            <a:off x="0" y="4354819"/>
            <a:ext cx="9753600" cy="5300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19519D-B2DD-40CE-9CDF-5DEBE3972FE1}"/>
              </a:ext>
            </a:extLst>
          </p:cNvPr>
          <p:cNvSpPr/>
          <p:nvPr/>
        </p:nvSpPr>
        <p:spPr>
          <a:xfrm>
            <a:off x="0" y="5661243"/>
            <a:ext cx="9753600" cy="5300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3" descr="CSS Introduction - GeeksforGeeks">
            <a:extLst>
              <a:ext uri="{FF2B5EF4-FFF2-40B4-BE49-F238E27FC236}">
                <a16:creationId xmlns:a16="http://schemas.microsoft.com/office/drawing/2014/main" id="{51F834C8-9448-4AB0-94EB-EBC2579CBC4C}"/>
              </a:ext>
            </a:extLst>
          </p:cNvPr>
          <p:cNvPicPr/>
          <p:nvPr/>
        </p:nvPicPr>
        <p:blipFill>
          <a:blip r:embed="rId2"/>
          <a:srcRect r="12500" b="7501"/>
          <a:stretch/>
        </p:blipFill>
        <p:spPr>
          <a:xfrm rot="5400000">
            <a:off x="7122240" y="2209320"/>
            <a:ext cx="6857640" cy="2439000"/>
          </a:xfrm>
          <a:prstGeom prst="rect">
            <a:avLst/>
          </a:prstGeom>
          <a:ln w="0"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47059E7-FC60-45BC-996D-274973A19C22}"/>
              </a:ext>
            </a:extLst>
          </p:cNvPr>
          <p:cNvSpPr/>
          <p:nvPr/>
        </p:nvSpPr>
        <p:spPr>
          <a:xfrm>
            <a:off x="11783156" y="1444127"/>
            <a:ext cx="110823" cy="5413513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AE58F0-9DF6-4CD5-AFD0-36ECEA20D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438" y="2156833"/>
            <a:ext cx="1217678" cy="9489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5E656B-DCC9-498E-9F3E-B5A23F1CEADF}"/>
              </a:ext>
            </a:extLst>
          </p:cNvPr>
          <p:cNvSpPr txBox="1"/>
          <p:nvPr/>
        </p:nvSpPr>
        <p:spPr>
          <a:xfrm>
            <a:off x="288049" y="2429863"/>
            <a:ext cx="14237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Georgia" panose="02040502050405020303" pitchFamily="18" charset="0"/>
              </a:rPr>
              <a:t>Web Host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74407F-562A-40F6-901A-A63554F80955}"/>
              </a:ext>
            </a:extLst>
          </p:cNvPr>
          <p:cNvSpPr txBox="1"/>
          <p:nvPr/>
        </p:nvSpPr>
        <p:spPr>
          <a:xfrm>
            <a:off x="298021" y="3603131"/>
            <a:ext cx="11897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Georgia" panose="02040502050405020303" pitchFamily="18" charset="0"/>
              </a:rPr>
              <a:t>Domain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01C29F7-CE86-4F1D-9510-96719D2C42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006" y="2566227"/>
            <a:ext cx="3333702" cy="22224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1A71BA6-2FF4-431F-BF9D-F41066D9E85F}"/>
              </a:ext>
            </a:extLst>
          </p:cNvPr>
          <p:cNvSpPr txBox="1"/>
          <p:nvPr/>
        </p:nvSpPr>
        <p:spPr>
          <a:xfrm>
            <a:off x="4334270" y="3977549"/>
            <a:ext cx="1410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Name.com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E394AB-A569-46E9-880B-4FB997DDF262}"/>
              </a:ext>
            </a:extLst>
          </p:cNvPr>
          <p:cNvSpPr txBox="1"/>
          <p:nvPr/>
        </p:nvSpPr>
        <p:spPr>
          <a:xfrm>
            <a:off x="279686" y="4825154"/>
            <a:ext cx="1386000" cy="402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2200" b="0" strike="noStrike" spc="-1" dirty="0">
                <a:latin typeface="Georgia" panose="02040502050405020303" pitchFamily="18" charset="0"/>
              </a:rPr>
              <a:t>TOOLS</a:t>
            </a:r>
            <a:endParaRPr lang="en-US" sz="2200" b="0" strike="noStrike" spc="-1" dirty="0">
              <a:highlight>
                <a:srgbClr val="000000"/>
              </a:highlight>
              <a:latin typeface="Georgia" panose="02040502050405020303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77548F9-D1F4-40D1-B112-379AC2207EAC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497006" y="4596554"/>
            <a:ext cx="682920" cy="680040"/>
          </a:xfrm>
          <a:prstGeom prst="rect">
            <a:avLst/>
          </a:prstGeom>
          <a:ln w="0"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146A5C7-31B7-4F3B-845F-4BD86611683B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298086" y="4565954"/>
            <a:ext cx="706320" cy="716400"/>
          </a:xfrm>
          <a:prstGeom prst="rect">
            <a:avLst/>
          </a:prstGeom>
          <a:ln w="0"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B13295E-E3C1-4624-A99D-8DFF9E4FE6C7}"/>
              </a:ext>
            </a:extLst>
          </p:cNvPr>
          <p:cNvSpPr txBox="1"/>
          <p:nvPr/>
        </p:nvSpPr>
        <p:spPr>
          <a:xfrm>
            <a:off x="3317329" y="5290456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VS Code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056EF3-5704-4F0F-B699-F981D43F83FC}"/>
              </a:ext>
            </a:extLst>
          </p:cNvPr>
          <p:cNvSpPr txBox="1"/>
          <p:nvPr/>
        </p:nvSpPr>
        <p:spPr>
          <a:xfrm>
            <a:off x="5237723" y="5290456"/>
            <a:ext cx="1015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Georgia" panose="02040502050405020303" pitchFamily="18" charset="0"/>
              </a:rPr>
              <a:t>Xampp</a:t>
            </a:r>
            <a:endParaRPr lang="en-US" sz="2000" dirty="0">
              <a:latin typeface="Georgia" panose="02040502050405020303" pitchFamily="18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DC1B93E-400B-44E9-B94F-3BE19D24A9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618" y="4540812"/>
            <a:ext cx="682340" cy="73692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7E897EC-3765-4509-88D5-4662386F8102}"/>
              </a:ext>
            </a:extLst>
          </p:cNvPr>
          <p:cNvSpPr txBox="1"/>
          <p:nvPr/>
        </p:nvSpPr>
        <p:spPr>
          <a:xfrm>
            <a:off x="6723992" y="5275795"/>
            <a:ext cx="1925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Android Studio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C3A269-F83E-466D-BA57-7FDC3A5821BE}"/>
              </a:ext>
            </a:extLst>
          </p:cNvPr>
          <p:cNvSpPr/>
          <p:nvPr/>
        </p:nvSpPr>
        <p:spPr>
          <a:xfrm flipV="1">
            <a:off x="0" y="1057728"/>
            <a:ext cx="10800522" cy="45719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09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8B1BBC-DB16-4082-AB43-FD8F8223F633}"/>
              </a:ext>
            </a:extLst>
          </p:cNvPr>
          <p:cNvSpPr txBox="1"/>
          <p:nvPr/>
        </p:nvSpPr>
        <p:spPr>
          <a:xfrm>
            <a:off x="583097" y="214923"/>
            <a:ext cx="43220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Georgia" panose="02040502050405020303" pitchFamily="18" charset="0"/>
              </a:rPr>
              <a:t>INTERFACE: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8793A5-D61D-43A4-8EBB-B7561D1D4D4E}"/>
              </a:ext>
            </a:extLst>
          </p:cNvPr>
          <p:cNvSpPr/>
          <p:nvPr/>
        </p:nvSpPr>
        <p:spPr>
          <a:xfrm flipV="1">
            <a:off x="0" y="1057728"/>
            <a:ext cx="10800522" cy="45719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ECC8D7-4618-45B0-BB83-95F4A995E93B}"/>
              </a:ext>
            </a:extLst>
          </p:cNvPr>
          <p:cNvSpPr txBox="1"/>
          <p:nvPr/>
        </p:nvSpPr>
        <p:spPr>
          <a:xfrm>
            <a:off x="1507616" y="2383952"/>
            <a:ext cx="527099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latin typeface="Georgia" panose="02040502050405020303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3200" dirty="0">
                <a:latin typeface="Georgia" panose="02040502050405020303" pitchFamily="18" charset="0"/>
              </a:rPr>
              <a:t>The Responsive Webpage.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3200" dirty="0">
                <a:latin typeface="Georgia" panose="02040502050405020303" pitchFamily="18" charset="0"/>
              </a:rPr>
              <a:t>The App.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3200" dirty="0">
                <a:latin typeface="Georgia" panose="02040502050405020303" pitchFamily="18" charset="0"/>
              </a:rPr>
              <a:t>The Database.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3200" dirty="0">
                <a:latin typeface="Georgia" panose="02040502050405020303" pitchFamily="18" charset="0"/>
              </a:rPr>
              <a:t>Domain.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3200" dirty="0">
              <a:latin typeface="Georgia" panose="02040502050405020303" pitchFamily="18" charset="0"/>
            </a:endParaRPr>
          </a:p>
          <a:p>
            <a:endParaRPr lang="en-US" sz="2400" dirty="0">
              <a:latin typeface="Georgia" panose="020405020504050203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6F559F-2A3B-4ED5-934B-8A5B80D29474}"/>
              </a:ext>
            </a:extLst>
          </p:cNvPr>
          <p:cNvSpPr txBox="1"/>
          <p:nvPr/>
        </p:nvSpPr>
        <p:spPr>
          <a:xfrm>
            <a:off x="221672" y="1953809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Georgia" panose="02040502050405020303" pitchFamily="18" charset="0"/>
              </a:rPr>
              <a:t>The </a:t>
            </a:r>
            <a:r>
              <a:rPr lang="en-US" sz="4000" dirty="0" err="1">
                <a:latin typeface="Georgia" panose="02040502050405020303" pitchFamily="18" charset="0"/>
              </a:rPr>
              <a:t>Vkart</a:t>
            </a:r>
            <a:r>
              <a:rPr lang="en-US" sz="4000" dirty="0">
                <a:latin typeface="Georgia" panose="02040502050405020303" pitchFamily="18" charset="0"/>
              </a:rPr>
              <a:t> has:</a:t>
            </a:r>
          </a:p>
        </p:txBody>
      </p:sp>
    </p:spTree>
    <p:extLst>
      <p:ext uri="{BB962C8B-B14F-4D97-AF65-F5344CB8AC3E}">
        <p14:creationId xmlns:p14="http://schemas.microsoft.com/office/powerpoint/2010/main" val="1203138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>
            <a:extLst>
              <a:ext uri="{FF2B5EF4-FFF2-40B4-BE49-F238E27FC236}">
                <a16:creationId xmlns:a16="http://schemas.microsoft.com/office/drawing/2014/main" id="{86D7A4B6-1315-447C-A154-797655693B36}"/>
              </a:ext>
            </a:extLst>
          </p:cNvPr>
          <p:cNvSpPr/>
          <p:nvPr/>
        </p:nvSpPr>
        <p:spPr>
          <a:xfrm>
            <a:off x="0" y="940320"/>
            <a:ext cx="9628560" cy="4536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6D5CF0F8-4F28-44D1-871E-B62864EB78E7}"/>
              </a:ext>
            </a:extLst>
          </p:cNvPr>
          <p:cNvSpPr/>
          <p:nvPr/>
        </p:nvSpPr>
        <p:spPr>
          <a:xfrm>
            <a:off x="514413" y="178448"/>
            <a:ext cx="2420127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strike="noStrike" spc="-1" dirty="0">
                <a:solidFill>
                  <a:srgbClr val="000000"/>
                </a:solidFill>
                <a:latin typeface="Georgia" panose="02040502050405020303" pitchFamily="18" charset="0"/>
              </a:rPr>
              <a:t>Web Page</a:t>
            </a:r>
            <a:endParaRPr lang="en-US" sz="4000" strike="noStrike" spc="-1" dirty="0">
              <a:highlight>
                <a:srgbClr val="000000"/>
              </a:highlight>
              <a:latin typeface="Georgia" panose="020405020504050203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D50750-1A0D-4F82-9A33-752DC93FE814}"/>
              </a:ext>
            </a:extLst>
          </p:cNvPr>
          <p:cNvPicPr/>
          <p:nvPr/>
        </p:nvPicPr>
        <p:blipFill>
          <a:blip r:embed="rId2"/>
          <a:srcRect t="13243" r="692" b="6708"/>
          <a:stretch/>
        </p:blipFill>
        <p:spPr>
          <a:xfrm>
            <a:off x="3341520" y="2914560"/>
            <a:ext cx="2144880" cy="971640"/>
          </a:xfrm>
          <a:prstGeom prst="rect">
            <a:avLst/>
          </a:prstGeom>
          <a:ln w="0"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9C5EB2-99E7-444C-8736-0AFDFEF8434F}"/>
              </a:ext>
            </a:extLst>
          </p:cNvPr>
          <p:cNvPicPr/>
          <p:nvPr/>
        </p:nvPicPr>
        <p:blipFill>
          <a:blip r:embed="rId3"/>
          <a:srcRect t="13622" r="61" b="30054"/>
          <a:stretch/>
        </p:blipFill>
        <p:spPr>
          <a:xfrm>
            <a:off x="3429000" y="1202040"/>
            <a:ext cx="3421440" cy="1083960"/>
          </a:xfrm>
          <a:prstGeom prst="rect">
            <a:avLst/>
          </a:prstGeom>
          <a:ln w="0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0032C2-90D6-4EC3-A514-F6B1065266D0}"/>
              </a:ext>
            </a:extLst>
          </p:cNvPr>
          <p:cNvPicPr/>
          <p:nvPr/>
        </p:nvPicPr>
        <p:blipFill>
          <a:blip r:embed="rId4"/>
          <a:srcRect t="13622" r="686" b="6708"/>
          <a:stretch/>
        </p:blipFill>
        <p:spPr>
          <a:xfrm>
            <a:off x="6617160" y="2952720"/>
            <a:ext cx="2069640" cy="933480"/>
          </a:xfrm>
          <a:prstGeom prst="rect">
            <a:avLst/>
          </a:prstGeom>
          <a:ln w="0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1401FA-ED12-4C13-8486-1D4CBE78E928}"/>
              </a:ext>
            </a:extLst>
          </p:cNvPr>
          <p:cNvPicPr/>
          <p:nvPr/>
        </p:nvPicPr>
        <p:blipFill>
          <a:blip r:embed="rId5"/>
          <a:srcRect l="3685" t="13701" r="2562" b="10034"/>
          <a:stretch/>
        </p:blipFill>
        <p:spPr>
          <a:xfrm>
            <a:off x="9829800" y="2997720"/>
            <a:ext cx="1828800" cy="1015560"/>
          </a:xfrm>
          <a:prstGeom prst="rect">
            <a:avLst/>
          </a:prstGeom>
          <a:ln w="0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F1F9C4-46F8-46AB-9E3D-3C3AAA8BB445}"/>
              </a:ext>
            </a:extLst>
          </p:cNvPr>
          <p:cNvPicPr/>
          <p:nvPr/>
        </p:nvPicPr>
        <p:blipFill>
          <a:blip r:embed="rId6"/>
          <a:srcRect t="13243" r="38188" b="23386"/>
          <a:stretch/>
        </p:blipFill>
        <p:spPr>
          <a:xfrm>
            <a:off x="303120" y="2971800"/>
            <a:ext cx="1982880" cy="1143000"/>
          </a:xfrm>
          <a:prstGeom prst="rect">
            <a:avLst/>
          </a:prstGeom>
          <a:ln w="0"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125093-F1D7-446E-BA8B-27DF0215CC6F}"/>
              </a:ext>
            </a:extLst>
          </p:cNvPr>
          <p:cNvPicPr/>
          <p:nvPr/>
        </p:nvPicPr>
        <p:blipFill>
          <a:blip r:embed="rId7"/>
          <a:srcRect l="5561" t="13243" r="8187" b="10044"/>
          <a:stretch/>
        </p:blipFill>
        <p:spPr>
          <a:xfrm>
            <a:off x="228600" y="5257800"/>
            <a:ext cx="1600200" cy="914400"/>
          </a:xfrm>
          <a:prstGeom prst="rect">
            <a:avLst/>
          </a:prstGeom>
          <a:ln w="0"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DF8EE4-B33B-43B8-AD72-E0FFF8462554}"/>
              </a:ext>
            </a:extLst>
          </p:cNvPr>
          <p:cNvPicPr/>
          <p:nvPr/>
        </p:nvPicPr>
        <p:blipFill>
          <a:blip r:embed="rId8"/>
          <a:srcRect l="1873" t="17441" r="2498" b="9183"/>
          <a:stretch/>
        </p:blipFill>
        <p:spPr>
          <a:xfrm>
            <a:off x="2971800" y="4800600"/>
            <a:ext cx="2743200" cy="1183320"/>
          </a:xfrm>
          <a:prstGeom prst="rect">
            <a:avLst/>
          </a:prstGeom>
          <a:ln w="0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E290BF-25EE-4287-8189-68F8C9B4922D}"/>
              </a:ext>
            </a:extLst>
          </p:cNvPr>
          <p:cNvPicPr/>
          <p:nvPr/>
        </p:nvPicPr>
        <p:blipFill>
          <a:blip r:embed="rId9"/>
          <a:srcRect t="13622" r="15685" b="36722"/>
          <a:stretch/>
        </p:blipFill>
        <p:spPr>
          <a:xfrm>
            <a:off x="6629400" y="5029200"/>
            <a:ext cx="2773440" cy="981360"/>
          </a:xfrm>
          <a:prstGeom prst="rect">
            <a:avLst/>
          </a:prstGeom>
          <a:ln w="0"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AB8D2E-F318-4EC0-BA56-752E30754AFA}"/>
              </a:ext>
            </a:extLst>
          </p:cNvPr>
          <p:cNvPicPr/>
          <p:nvPr/>
        </p:nvPicPr>
        <p:blipFill>
          <a:blip r:embed="rId10"/>
          <a:srcRect t="14281" r="11936" b="6708"/>
          <a:stretch/>
        </p:blipFill>
        <p:spPr>
          <a:xfrm>
            <a:off x="9990720" y="5029200"/>
            <a:ext cx="2125080" cy="1071720"/>
          </a:xfrm>
          <a:prstGeom prst="rect">
            <a:avLst/>
          </a:prstGeom>
          <a:ln w="0">
            <a:noFill/>
          </a:ln>
        </p:spPr>
      </p:pic>
      <p:sp>
        <p:nvSpPr>
          <p:cNvPr id="16" name="Freeform 143">
            <a:extLst>
              <a:ext uri="{FF2B5EF4-FFF2-40B4-BE49-F238E27FC236}">
                <a16:creationId xmlns:a16="http://schemas.microsoft.com/office/drawing/2014/main" id="{32234937-C68F-4832-BB4B-1BF96CE8B912}"/>
              </a:ext>
            </a:extLst>
          </p:cNvPr>
          <p:cNvSpPr/>
          <p:nvPr/>
        </p:nvSpPr>
        <p:spPr>
          <a:xfrm>
            <a:off x="5715000" y="2971800"/>
            <a:ext cx="685800" cy="457200"/>
          </a:xfrm>
          <a:custGeom>
            <a:avLst/>
            <a:gdLst/>
            <a:ahLst/>
            <a:cxnLst/>
            <a:rect l="0" t="0" r="r" b="b"/>
            <a:pathLst>
              <a:path w="1907" h="1272">
                <a:moveTo>
                  <a:pt x="0" y="317"/>
                </a:moveTo>
                <a:lnTo>
                  <a:pt x="1429" y="317"/>
                </a:lnTo>
                <a:lnTo>
                  <a:pt x="1429" y="0"/>
                </a:lnTo>
                <a:lnTo>
                  <a:pt x="1906" y="635"/>
                </a:lnTo>
                <a:lnTo>
                  <a:pt x="1429" y="1271"/>
                </a:lnTo>
                <a:lnTo>
                  <a:pt x="1429" y="953"/>
                </a:lnTo>
                <a:lnTo>
                  <a:pt x="0" y="953"/>
                </a:lnTo>
                <a:lnTo>
                  <a:pt x="238" y="635"/>
                </a:lnTo>
                <a:lnTo>
                  <a:pt x="0" y="317"/>
                </a:lnTo>
              </a:path>
            </a:pathLst>
          </a:custGeom>
          <a:solidFill>
            <a:srgbClr val="FFFF00"/>
          </a:solidFill>
          <a:ln w="0">
            <a:solidFill>
              <a:srgbClr val="FF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Freeform 144">
            <a:extLst>
              <a:ext uri="{FF2B5EF4-FFF2-40B4-BE49-F238E27FC236}">
                <a16:creationId xmlns:a16="http://schemas.microsoft.com/office/drawing/2014/main" id="{654A3B3B-20CA-412E-B275-61AD1804F79C}"/>
              </a:ext>
            </a:extLst>
          </p:cNvPr>
          <p:cNvSpPr/>
          <p:nvPr/>
        </p:nvSpPr>
        <p:spPr>
          <a:xfrm rot="10732800">
            <a:off x="5714280" y="3428640"/>
            <a:ext cx="685800" cy="457200"/>
          </a:xfrm>
          <a:custGeom>
            <a:avLst/>
            <a:gdLst/>
            <a:ahLst/>
            <a:cxnLst/>
            <a:rect l="0" t="0" r="r" b="b"/>
            <a:pathLst>
              <a:path w="1907" h="1272">
                <a:moveTo>
                  <a:pt x="0" y="318"/>
                </a:moveTo>
                <a:lnTo>
                  <a:pt x="1429" y="317"/>
                </a:lnTo>
                <a:lnTo>
                  <a:pt x="1428" y="0"/>
                </a:lnTo>
                <a:lnTo>
                  <a:pt x="1906" y="634"/>
                </a:lnTo>
                <a:lnTo>
                  <a:pt x="1429" y="1271"/>
                </a:lnTo>
                <a:lnTo>
                  <a:pt x="1429" y="953"/>
                </a:lnTo>
                <a:lnTo>
                  <a:pt x="0" y="954"/>
                </a:lnTo>
                <a:lnTo>
                  <a:pt x="238" y="635"/>
                </a:lnTo>
                <a:lnTo>
                  <a:pt x="0" y="318"/>
                </a:lnTo>
              </a:path>
            </a:pathLst>
          </a:custGeom>
          <a:solidFill>
            <a:srgbClr val="FFFF00"/>
          </a:solidFill>
          <a:ln w="0">
            <a:solidFill>
              <a:srgbClr val="FF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Freeform 145">
            <a:extLst>
              <a:ext uri="{FF2B5EF4-FFF2-40B4-BE49-F238E27FC236}">
                <a16:creationId xmlns:a16="http://schemas.microsoft.com/office/drawing/2014/main" id="{2F5FF837-198C-418B-960F-DEC7C67DBA6D}"/>
              </a:ext>
            </a:extLst>
          </p:cNvPr>
          <p:cNvSpPr/>
          <p:nvPr/>
        </p:nvSpPr>
        <p:spPr>
          <a:xfrm>
            <a:off x="8915400" y="2971800"/>
            <a:ext cx="685800" cy="457200"/>
          </a:xfrm>
          <a:custGeom>
            <a:avLst/>
            <a:gdLst/>
            <a:ahLst/>
            <a:cxnLst/>
            <a:rect l="0" t="0" r="r" b="b"/>
            <a:pathLst>
              <a:path w="1907" h="1272">
                <a:moveTo>
                  <a:pt x="0" y="317"/>
                </a:moveTo>
                <a:lnTo>
                  <a:pt x="1429" y="317"/>
                </a:lnTo>
                <a:lnTo>
                  <a:pt x="1429" y="0"/>
                </a:lnTo>
                <a:lnTo>
                  <a:pt x="1906" y="635"/>
                </a:lnTo>
                <a:lnTo>
                  <a:pt x="1429" y="1271"/>
                </a:lnTo>
                <a:lnTo>
                  <a:pt x="1429" y="953"/>
                </a:lnTo>
                <a:lnTo>
                  <a:pt x="0" y="953"/>
                </a:lnTo>
                <a:lnTo>
                  <a:pt x="238" y="635"/>
                </a:lnTo>
                <a:lnTo>
                  <a:pt x="0" y="317"/>
                </a:lnTo>
              </a:path>
            </a:pathLst>
          </a:custGeom>
          <a:solidFill>
            <a:srgbClr val="FFFF00"/>
          </a:solidFill>
          <a:ln w="0">
            <a:solidFill>
              <a:srgbClr val="FF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" name="Freeform 146">
            <a:extLst>
              <a:ext uri="{FF2B5EF4-FFF2-40B4-BE49-F238E27FC236}">
                <a16:creationId xmlns:a16="http://schemas.microsoft.com/office/drawing/2014/main" id="{1CEDBDD1-7C7E-482B-AC1D-33F6E5E2971C}"/>
              </a:ext>
            </a:extLst>
          </p:cNvPr>
          <p:cNvSpPr/>
          <p:nvPr/>
        </p:nvSpPr>
        <p:spPr>
          <a:xfrm rot="10732800">
            <a:off x="8910720" y="3435480"/>
            <a:ext cx="685800" cy="457200"/>
          </a:xfrm>
          <a:custGeom>
            <a:avLst/>
            <a:gdLst/>
            <a:ahLst/>
            <a:cxnLst/>
            <a:rect l="0" t="0" r="r" b="b"/>
            <a:pathLst>
              <a:path w="1907" h="1273">
                <a:moveTo>
                  <a:pt x="0" y="318"/>
                </a:moveTo>
                <a:lnTo>
                  <a:pt x="1429" y="317"/>
                </a:lnTo>
                <a:lnTo>
                  <a:pt x="1428" y="0"/>
                </a:lnTo>
                <a:lnTo>
                  <a:pt x="1906" y="635"/>
                </a:lnTo>
                <a:lnTo>
                  <a:pt x="1429" y="1272"/>
                </a:lnTo>
                <a:lnTo>
                  <a:pt x="1429" y="954"/>
                </a:lnTo>
                <a:lnTo>
                  <a:pt x="0" y="954"/>
                </a:lnTo>
                <a:lnTo>
                  <a:pt x="238" y="636"/>
                </a:lnTo>
                <a:lnTo>
                  <a:pt x="0" y="318"/>
                </a:lnTo>
              </a:path>
            </a:pathLst>
          </a:custGeom>
          <a:solidFill>
            <a:srgbClr val="FFFF00"/>
          </a:solidFill>
          <a:ln w="0">
            <a:solidFill>
              <a:srgbClr val="FF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Freeform 147">
            <a:extLst>
              <a:ext uri="{FF2B5EF4-FFF2-40B4-BE49-F238E27FC236}">
                <a16:creationId xmlns:a16="http://schemas.microsoft.com/office/drawing/2014/main" id="{70E7240F-CE4A-4820-B25D-F6850A8A4981}"/>
              </a:ext>
            </a:extLst>
          </p:cNvPr>
          <p:cNvSpPr/>
          <p:nvPr/>
        </p:nvSpPr>
        <p:spPr>
          <a:xfrm>
            <a:off x="2432160" y="2971800"/>
            <a:ext cx="685800" cy="457200"/>
          </a:xfrm>
          <a:custGeom>
            <a:avLst/>
            <a:gdLst/>
            <a:ahLst/>
            <a:cxnLst/>
            <a:rect l="0" t="0" r="r" b="b"/>
            <a:pathLst>
              <a:path w="1907" h="1272">
                <a:moveTo>
                  <a:pt x="0" y="317"/>
                </a:moveTo>
                <a:lnTo>
                  <a:pt x="1429" y="317"/>
                </a:lnTo>
                <a:lnTo>
                  <a:pt x="1429" y="0"/>
                </a:lnTo>
                <a:lnTo>
                  <a:pt x="1906" y="635"/>
                </a:lnTo>
                <a:lnTo>
                  <a:pt x="1429" y="1271"/>
                </a:lnTo>
                <a:lnTo>
                  <a:pt x="1429" y="953"/>
                </a:lnTo>
                <a:lnTo>
                  <a:pt x="0" y="953"/>
                </a:lnTo>
                <a:lnTo>
                  <a:pt x="238" y="635"/>
                </a:lnTo>
                <a:lnTo>
                  <a:pt x="0" y="317"/>
                </a:lnTo>
              </a:path>
            </a:pathLst>
          </a:custGeom>
          <a:solidFill>
            <a:srgbClr val="FFFF00"/>
          </a:solidFill>
          <a:ln w="0">
            <a:solidFill>
              <a:srgbClr val="FF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" name="Freeform 148">
            <a:extLst>
              <a:ext uri="{FF2B5EF4-FFF2-40B4-BE49-F238E27FC236}">
                <a16:creationId xmlns:a16="http://schemas.microsoft.com/office/drawing/2014/main" id="{44167D28-4270-4507-BED5-90B63F2F17D4}"/>
              </a:ext>
            </a:extLst>
          </p:cNvPr>
          <p:cNvSpPr/>
          <p:nvPr/>
        </p:nvSpPr>
        <p:spPr>
          <a:xfrm rot="10732800">
            <a:off x="2518560" y="3422160"/>
            <a:ext cx="685800" cy="457200"/>
          </a:xfrm>
          <a:custGeom>
            <a:avLst/>
            <a:gdLst/>
            <a:ahLst/>
            <a:cxnLst/>
            <a:rect l="0" t="0" r="r" b="b"/>
            <a:pathLst>
              <a:path w="1907" h="1273">
                <a:moveTo>
                  <a:pt x="0" y="318"/>
                </a:moveTo>
                <a:lnTo>
                  <a:pt x="1429" y="317"/>
                </a:lnTo>
                <a:lnTo>
                  <a:pt x="1428" y="0"/>
                </a:lnTo>
                <a:lnTo>
                  <a:pt x="1906" y="635"/>
                </a:lnTo>
                <a:lnTo>
                  <a:pt x="1429" y="1272"/>
                </a:lnTo>
                <a:lnTo>
                  <a:pt x="1429" y="953"/>
                </a:lnTo>
                <a:lnTo>
                  <a:pt x="0" y="954"/>
                </a:lnTo>
                <a:lnTo>
                  <a:pt x="238" y="636"/>
                </a:lnTo>
                <a:lnTo>
                  <a:pt x="0" y="318"/>
                </a:lnTo>
              </a:path>
            </a:pathLst>
          </a:custGeom>
          <a:solidFill>
            <a:srgbClr val="FFFF00"/>
          </a:solidFill>
          <a:ln w="0">
            <a:solidFill>
              <a:srgbClr val="FF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" name="Freeform 149">
            <a:extLst>
              <a:ext uri="{FF2B5EF4-FFF2-40B4-BE49-F238E27FC236}">
                <a16:creationId xmlns:a16="http://schemas.microsoft.com/office/drawing/2014/main" id="{0E492C9F-AE51-4359-B309-D2017E4E8DEF}"/>
              </a:ext>
            </a:extLst>
          </p:cNvPr>
          <p:cNvSpPr/>
          <p:nvPr/>
        </p:nvSpPr>
        <p:spPr>
          <a:xfrm rot="5400000">
            <a:off x="343080" y="4488120"/>
            <a:ext cx="661320" cy="457200"/>
          </a:xfrm>
          <a:custGeom>
            <a:avLst/>
            <a:gdLst/>
            <a:ahLst/>
            <a:cxnLst/>
            <a:rect l="0" t="0" r="r" b="b"/>
            <a:pathLst>
              <a:path w="1840" h="1272">
                <a:moveTo>
                  <a:pt x="0" y="954"/>
                </a:moveTo>
                <a:lnTo>
                  <a:pt x="1378" y="954"/>
                </a:lnTo>
                <a:lnTo>
                  <a:pt x="1377" y="1271"/>
                </a:lnTo>
                <a:lnTo>
                  <a:pt x="1839" y="636"/>
                </a:lnTo>
                <a:lnTo>
                  <a:pt x="1381" y="0"/>
                </a:lnTo>
                <a:lnTo>
                  <a:pt x="1380" y="318"/>
                </a:lnTo>
                <a:lnTo>
                  <a:pt x="2" y="318"/>
                </a:lnTo>
                <a:lnTo>
                  <a:pt x="230" y="636"/>
                </a:lnTo>
                <a:lnTo>
                  <a:pt x="0" y="954"/>
                </a:lnTo>
              </a:path>
            </a:pathLst>
          </a:custGeom>
          <a:solidFill>
            <a:srgbClr val="FFFF00"/>
          </a:solidFill>
          <a:ln w="0">
            <a:solidFill>
              <a:srgbClr val="FF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" name="Freeform 150">
            <a:extLst>
              <a:ext uri="{FF2B5EF4-FFF2-40B4-BE49-F238E27FC236}">
                <a16:creationId xmlns:a16="http://schemas.microsoft.com/office/drawing/2014/main" id="{20BDA7FD-900D-4695-9FCF-FEF82C04ECB6}"/>
              </a:ext>
            </a:extLst>
          </p:cNvPr>
          <p:cNvSpPr/>
          <p:nvPr/>
        </p:nvSpPr>
        <p:spPr>
          <a:xfrm rot="5400000">
            <a:off x="3783960" y="4220640"/>
            <a:ext cx="685800" cy="457200"/>
          </a:xfrm>
          <a:custGeom>
            <a:avLst/>
            <a:gdLst/>
            <a:ahLst/>
            <a:cxnLst/>
            <a:rect l="0" t="0" r="r" b="b"/>
            <a:pathLst>
              <a:path w="1907" h="1272">
                <a:moveTo>
                  <a:pt x="0" y="954"/>
                </a:moveTo>
                <a:lnTo>
                  <a:pt x="1429" y="954"/>
                </a:lnTo>
                <a:lnTo>
                  <a:pt x="1429" y="1271"/>
                </a:lnTo>
                <a:lnTo>
                  <a:pt x="1906" y="636"/>
                </a:lnTo>
                <a:lnTo>
                  <a:pt x="1429" y="0"/>
                </a:lnTo>
                <a:lnTo>
                  <a:pt x="1429" y="318"/>
                </a:lnTo>
                <a:lnTo>
                  <a:pt x="0" y="318"/>
                </a:lnTo>
                <a:lnTo>
                  <a:pt x="238" y="636"/>
                </a:lnTo>
                <a:lnTo>
                  <a:pt x="0" y="954"/>
                </a:lnTo>
              </a:path>
            </a:pathLst>
          </a:custGeom>
          <a:solidFill>
            <a:srgbClr val="FFFF00"/>
          </a:solidFill>
          <a:ln w="0" cap="sq">
            <a:solidFill>
              <a:srgbClr val="FF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Freeform 151">
            <a:extLst>
              <a:ext uri="{FF2B5EF4-FFF2-40B4-BE49-F238E27FC236}">
                <a16:creationId xmlns:a16="http://schemas.microsoft.com/office/drawing/2014/main" id="{AFC4E05A-8F24-4F2C-A5A9-65D86DA0AA47}"/>
              </a:ext>
            </a:extLst>
          </p:cNvPr>
          <p:cNvSpPr/>
          <p:nvPr/>
        </p:nvSpPr>
        <p:spPr>
          <a:xfrm rot="16200000">
            <a:off x="4267080" y="4172400"/>
            <a:ext cx="685800" cy="457200"/>
          </a:xfrm>
          <a:custGeom>
            <a:avLst/>
            <a:gdLst/>
            <a:ahLst/>
            <a:cxnLst/>
            <a:rect l="0" t="0" r="r" b="b"/>
            <a:pathLst>
              <a:path w="1907" h="1272">
                <a:moveTo>
                  <a:pt x="0" y="954"/>
                </a:moveTo>
                <a:lnTo>
                  <a:pt x="1429" y="954"/>
                </a:lnTo>
                <a:lnTo>
                  <a:pt x="1429" y="1271"/>
                </a:lnTo>
                <a:lnTo>
                  <a:pt x="1906" y="636"/>
                </a:lnTo>
                <a:lnTo>
                  <a:pt x="1429" y="0"/>
                </a:lnTo>
                <a:lnTo>
                  <a:pt x="1429" y="318"/>
                </a:lnTo>
                <a:lnTo>
                  <a:pt x="0" y="318"/>
                </a:lnTo>
                <a:lnTo>
                  <a:pt x="238" y="636"/>
                </a:lnTo>
                <a:lnTo>
                  <a:pt x="0" y="954"/>
                </a:lnTo>
              </a:path>
            </a:pathLst>
          </a:custGeom>
          <a:solidFill>
            <a:srgbClr val="FFFF00"/>
          </a:solidFill>
          <a:ln w="0">
            <a:solidFill>
              <a:srgbClr val="FF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Freeform 152">
            <a:extLst>
              <a:ext uri="{FF2B5EF4-FFF2-40B4-BE49-F238E27FC236}">
                <a16:creationId xmlns:a16="http://schemas.microsoft.com/office/drawing/2014/main" id="{78CE5AAD-70F7-4A9C-9EEA-596454B82A1B}"/>
              </a:ext>
            </a:extLst>
          </p:cNvPr>
          <p:cNvSpPr/>
          <p:nvPr/>
        </p:nvSpPr>
        <p:spPr>
          <a:xfrm>
            <a:off x="5949360" y="5108760"/>
            <a:ext cx="451440" cy="300960"/>
          </a:xfrm>
          <a:custGeom>
            <a:avLst/>
            <a:gdLst/>
            <a:ahLst/>
            <a:cxnLst/>
            <a:rect l="0" t="0" r="r" b="b"/>
            <a:pathLst>
              <a:path w="1256" h="838">
                <a:moveTo>
                  <a:pt x="0" y="209"/>
                </a:moveTo>
                <a:lnTo>
                  <a:pt x="941" y="209"/>
                </a:lnTo>
                <a:lnTo>
                  <a:pt x="941" y="0"/>
                </a:lnTo>
                <a:lnTo>
                  <a:pt x="1255" y="418"/>
                </a:lnTo>
                <a:lnTo>
                  <a:pt x="941" y="837"/>
                </a:lnTo>
                <a:lnTo>
                  <a:pt x="941" y="627"/>
                </a:lnTo>
                <a:lnTo>
                  <a:pt x="0" y="627"/>
                </a:lnTo>
                <a:lnTo>
                  <a:pt x="156" y="418"/>
                </a:lnTo>
                <a:lnTo>
                  <a:pt x="0" y="209"/>
                </a:lnTo>
              </a:path>
            </a:pathLst>
          </a:custGeom>
          <a:solidFill>
            <a:srgbClr val="FFFF00"/>
          </a:solidFill>
          <a:ln w="0">
            <a:solidFill>
              <a:srgbClr val="FF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" name="Freeform 153">
            <a:extLst>
              <a:ext uri="{FF2B5EF4-FFF2-40B4-BE49-F238E27FC236}">
                <a16:creationId xmlns:a16="http://schemas.microsoft.com/office/drawing/2014/main" id="{EC307C31-1493-44C8-8366-A51558B793D9}"/>
              </a:ext>
            </a:extLst>
          </p:cNvPr>
          <p:cNvSpPr/>
          <p:nvPr/>
        </p:nvSpPr>
        <p:spPr>
          <a:xfrm rot="10734000">
            <a:off x="5952240" y="5409720"/>
            <a:ext cx="451440" cy="300960"/>
          </a:xfrm>
          <a:custGeom>
            <a:avLst/>
            <a:gdLst/>
            <a:ahLst/>
            <a:cxnLst/>
            <a:rect l="0" t="0" r="r" b="b"/>
            <a:pathLst>
              <a:path w="1256" h="839">
                <a:moveTo>
                  <a:pt x="0" y="209"/>
                </a:moveTo>
                <a:lnTo>
                  <a:pt x="941" y="209"/>
                </a:lnTo>
                <a:lnTo>
                  <a:pt x="941" y="0"/>
                </a:lnTo>
                <a:lnTo>
                  <a:pt x="1255" y="418"/>
                </a:lnTo>
                <a:lnTo>
                  <a:pt x="941" y="838"/>
                </a:lnTo>
                <a:lnTo>
                  <a:pt x="941" y="627"/>
                </a:lnTo>
                <a:lnTo>
                  <a:pt x="0" y="627"/>
                </a:lnTo>
                <a:lnTo>
                  <a:pt x="156" y="418"/>
                </a:lnTo>
                <a:lnTo>
                  <a:pt x="0" y="209"/>
                </a:lnTo>
              </a:path>
            </a:pathLst>
          </a:custGeom>
          <a:solidFill>
            <a:srgbClr val="FFFF00"/>
          </a:solidFill>
          <a:ln w="0">
            <a:solidFill>
              <a:srgbClr val="FF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" name="Freeform 154">
            <a:extLst>
              <a:ext uri="{FF2B5EF4-FFF2-40B4-BE49-F238E27FC236}">
                <a16:creationId xmlns:a16="http://schemas.microsoft.com/office/drawing/2014/main" id="{D7F31AE6-52DA-46D4-86F3-A46D502EBF2F}"/>
              </a:ext>
            </a:extLst>
          </p:cNvPr>
          <p:cNvSpPr/>
          <p:nvPr/>
        </p:nvSpPr>
        <p:spPr>
          <a:xfrm>
            <a:off x="9487080" y="5257800"/>
            <a:ext cx="340560" cy="227160"/>
          </a:xfrm>
          <a:custGeom>
            <a:avLst/>
            <a:gdLst/>
            <a:ahLst/>
            <a:cxnLst/>
            <a:rect l="0" t="0" r="r" b="b"/>
            <a:pathLst>
              <a:path w="948" h="633">
                <a:moveTo>
                  <a:pt x="0" y="158"/>
                </a:moveTo>
                <a:lnTo>
                  <a:pt x="710" y="158"/>
                </a:lnTo>
                <a:lnTo>
                  <a:pt x="710" y="0"/>
                </a:lnTo>
                <a:lnTo>
                  <a:pt x="947" y="316"/>
                </a:lnTo>
                <a:lnTo>
                  <a:pt x="710" y="632"/>
                </a:lnTo>
                <a:lnTo>
                  <a:pt x="710" y="474"/>
                </a:lnTo>
                <a:lnTo>
                  <a:pt x="0" y="474"/>
                </a:lnTo>
                <a:lnTo>
                  <a:pt x="118" y="316"/>
                </a:lnTo>
                <a:lnTo>
                  <a:pt x="0" y="158"/>
                </a:lnTo>
              </a:path>
            </a:pathLst>
          </a:custGeom>
          <a:solidFill>
            <a:srgbClr val="FFFF00"/>
          </a:solidFill>
          <a:ln w="0">
            <a:solidFill>
              <a:srgbClr val="FF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" name="Freeform 155">
            <a:extLst>
              <a:ext uri="{FF2B5EF4-FFF2-40B4-BE49-F238E27FC236}">
                <a16:creationId xmlns:a16="http://schemas.microsoft.com/office/drawing/2014/main" id="{11BA5065-32E4-449A-AA03-51E94C194348}"/>
              </a:ext>
            </a:extLst>
          </p:cNvPr>
          <p:cNvSpPr/>
          <p:nvPr/>
        </p:nvSpPr>
        <p:spPr>
          <a:xfrm rot="10734600">
            <a:off x="9487080" y="5484600"/>
            <a:ext cx="340560" cy="227160"/>
          </a:xfrm>
          <a:custGeom>
            <a:avLst/>
            <a:gdLst/>
            <a:ahLst/>
            <a:cxnLst/>
            <a:rect l="0" t="0" r="r" b="b"/>
            <a:pathLst>
              <a:path w="949" h="632">
                <a:moveTo>
                  <a:pt x="0" y="159"/>
                </a:moveTo>
                <a:lnTo>
                  <a:pt x="710" y="158"/>
                </a:lnTo>
                <a:lnTo>
                  <a:pt x="709" y="0"/>
                </a:lnTo>
                <a:lnTo>
                  <a:pt x="948" y="315"/>
                </a:lnTo>
                <a:lnTo>
                  <a:pt x="711" y="631"/>
                </a:lnTo>
                <a:lnTo>
                  <a:pt x="711" y="473"/>
                </a:lnTo>
                <a:lnTo>
                  <a:pt x="1" y="475"/>
                </a:lnTo>
                <a:lnTo>
                  <a:pt x="118" y="317"/>
                </a:lnTo>
                <a:lnTo>
                  <a:pt x="0" y="159"/>
                </a:lnTo>
              </a:path>
            </a:pathLst>
          </a:custGeom>
          <a:solidFill>
            <a:srgbClr val="FFFF00"/>
          </a:solidFill>
          <a:ln w="0">
            <a:solidFill>
              <a:srgbClr val="FF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" name="Freeform 156">
            <a:extLst>
              <a:ext uri="{FF2B5EF4-FFF2-40B4-BE49-F238E27FC236}">
                <a16:creationId xmlns:a16="http://schemas.microsoft.com/office/drawing/2014/main" id="{AA3EDDF7-ACE2-49C3-B7B3-A16F296E14A1}"/>
              </a:ext>
            </a:extLst>
          </p:cNvPr>
          <p:cNvSpPr/>
          <p:nvPr/>
        </p:nvSpPr>
        <p:spPr>
          <a:xfrm rot="16200000">
            <a:off x="812520" y="4468320"/>
            <a:ext cx="661320" cy="457200"/>
          </a:xfrm>
          <a:custGeom>
            <a:avLst/>
            <a:gdLst/>
            <a:ahLst/>
            <a:cxnLst/>
            <a:rect l="0" t="0" r="r" b="b"/>
            <a:pathLst>
              <a:path w="1840" h="1272">
                <a:moveTo>
                  <a:pt x="0" y="954"/>
                </a:moveTo>
                <a:lnTo>
                  <a:pt x="1378" y="954"/>
                </a:lnTo>
                <a:lnTo>
                  <a:pt x="1377" y="1271"/>
                </a:lnTo>
                <a:lnTo>
                  <a:pt x="1839" y="636"/>
                </a:lnTo>
                <a:lnTo>
                  <a:pt x="1381" y="0"/>
                </a:lnTo>
                <a:lnTo>
                  <a:pt x="1380" y="318"/>
                </a:lnTo>
                <a:lnTo>
                  <a:pt x="2" y="318"/>
                </a:lnTo>
                <a:lnTo>
                  <a:pt x="230" y="636"/>
                </a:lnTo>
                <a:lnTo>
                  <a:pt x="0" y="954"/>
                </a:lnTo>
              </a:path>
            </a:pathLst>
          </a:custGeom>
          <a:solidFill>
            <a:srgbClr val="FFFF00"/>
          </a:solidFill>
          <a:ln w="0">
            <a:solidFill>
              <a:srgbClr val="FF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" name="Freeform 157">
            <a:extLst>
              <a:ext uri="{FF2B5EF4-FFF2-40B4-BE49-F238E27FC236}">
                <a16:creationId xmlns:a16="http://schemas.microsoft.com/office/drawing/2014/main" id="{7DE49222-CC2B-42E5-891A-40FAC34EB839}"/>
              </a:ext>
            </a:extLst>
          </p:cNvPr>
          <p:cNvSpPr/>
          <p:nvPr/>
        </p:nvSpPr>
        <p:spPr>
          <a:xfrm rot="5400000">
            <a:off x="4016880" y="2424600"/>
            <a:ext cx="587160" cy="391680"/>
          </a:xfrm>
          <a:custGeom>
            <a:avLst/>
            <a:gdLst/>
            <a:ahLst/>
            <a:cxnLst/>
            <a:rect l="0" t="0" r="r" b="b"/>
            <a:pathLst>
              <a:path w="1633" h="1090">
                <a:moveTo>
                  <a:pt x="0" y="817"/>
                </a:moveTo>
                <a:lnTo>
                  <a:pt x="1224" y="817"/>
                </a:lnTo>
                <a:lnTo>
                  <a:pt x="1224" y="1089"/>
                </a:lnTo>
                <a:lnTo>
                  <a:pt x="1632" y="545"/>
                </a:lnTo>
                <a:lnTo>
                  <a:pt x="1224" y="0"/>
                </a:lnTo>
                <a:lnTo>
                  <a:pt x="1224" y="273"/>
                </a:lnTo>
                <a:lnTo>
                  <a:pt x="0" y="273"/>
                </a:lnTo>
                <a:lnTo>
                  <a:pt x="204" y="545"/>
                </a:lnTo>
                <a:lnTo>
                  <a:pt x="0" y="817"/>
                </a:lnTo>
              </a:path>
            </a:pathLst>
          </a:custGeom>
          <a:solidFill>
            <a:srgbClr val="FFFF00"/>
          </a:solidFill>
          <a:ln w="0" cap="sq">
            <a:solidFill>
              <a:srgbClr val="FF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" name="Freeform 158">
            <a:extLst>
              <a:ext uri="{FF2B5EF4-FFF2-40B4-BE49-F238E27FC236}">
                <a16:creationId xmlns:a16="http://schemas.microsoft.com/office/drawing/2014/main" id="{0148DAE6-6006-4D13-BB4C-6B421B7BA946}"/>
              </a:ext>
            </a:extLst>
          </p:cNvPr>
          <p:cNvSpPr/>
          <p:nvPr/>
        </p:nvSpPr>
        <p:spPr>
          <a:xfrm rot="16200000">
            <a:off x="4430520" y="2383200"/>
            <a:ext cx="587160" cy="391680"/>
          </a:xfrm>
          <a:custGeom>
            <a:avLst/>
            <a:gdLst/>
            <a:ahLst/>
            <a:cxnLst/>
            <a:rect l="0" t="0" r="r" b="b"/>
            <a:pathLst>
              <a:path w="1633" h="1090">
                <a:moveTo>
                  <a:pt x="0" y="817"/>
                </a:moveTo>
                <a:lnTo>
                  <a:pt x="1224" y="817"/>
                </a:lnTo>
                <a:lnTo>
                  <a:pt x="1224" y="1089"/>
                </a:lnTo>
                <a:lnTo>
                  <a:pt x="1632" y="545"/>
                </a:lnTo>
                <a:lnTo>
                  <a:pt x="1224" y="0"/>
                </a:lnTo>
                <a:lnTo>
                  <a:pt x="1224" y="273"/>
                </a:lnTo>
                <a:lnTo>
                  <a:pt x="0" y="273"/>
                </a:lnTo>
                <a:lnTo>
                  <a:pt x="204" y="545"/>
                </a:lnTo>
                <a:lnTo>
                  <a:pt x="0" y="817"/>
                </a:lnTo>
              </a:path>
            </a:pathLst>
          </a:custGeom>
          <a:solidFill>
            <a:srgbClr val="FFFF00"/>
          </a:solidFill>
          <a:ln w="0">
            <a:solidFill>
              <a:srgbClr val="FF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8352F3-DA6C-4030-98C7-179D10BEEC4D}"/>
              </a:ext>
            </a:extLst>
          </p:cNvPr>
          <p:cNvSpPr txBox="1"/>
          <p:nvPr/>
        </p:nvSpPr>
        <p:spPr>
          <a:xfrm>
            <a:off x="1064520" y="6283080"/>
            <a:ext cx="30708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>
                <a:latin typeface="Arial"/>
              </a:rPr>
              <a:t>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A32F9F5-AAF9-4852-8A89-1FAC96078FDF}"/>
              </a:ext>
            </a:extLst>
          </p:cNvPr>
          <p:cNvSpPr txBox="1"/>
          <p:nvPr/>
        </p:nvSpPr>
        <p:spPr>
          <a:xfrm>
            <a:off x="1521720" y="4114800"/>
            <a:ext cx="30708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>
                <a:latin typeface="Arial"/>
              </a:rPr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CFA7FA-AAED-4ECE-B25C-A8D9D92C9727}"/>
              </a:ext>
            </a:extLst>
          </p:cNvPr>
          <p:cNvSpPr txBox="1"/>
          <p:nvPr/>
        </p:nvSpPr>
        <p:spPr>
          <a:xfrm>
            <a:off x="4838760" y="3997080"/>
            <a:ext cx="30708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>
                <a:latin typeface="Arial"/>
              </a:rPr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5B857F-026D-4494-8C53-61BA7ACB4A78}"/>
              </a:ext>
            </a:extLst>
          </p:cNvPr>
          <p:cNvSpPr txBox="1"/>
          <p:nvPr/>
        </p:nvSpPr>
        <p:spPr>
          <a:xfrm>
            <a:off x="7315200" y="3997080"/>
            <a:ext cx="53604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>
                <a:latin typeface="Arial"/>
              </a:rPr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3617B2-5BF7-49F1-98D1-C80D24327FBE}"/>
              </a:ext>
            </a:extLst>
          </p:cNvPr>
          <p:cNvSpPr txBox="1"/>
          <p:nvPr/>
        </p:nvSpPr>
        <p:spPr>
          <a:xfrm>
            <a:off x="10923118" y="6141344"/>
            <a:ext cx="22824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 dirty="0">
                <a:latin typeface="Arial"/>
              </a:rPr>
              <a:t>9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9A4F5B-2BE8-49E4-87E9-0DE5E1AEAFBE}"/>
              </a:ext>
            </a:extLst>
          </p:cNvPr>
          <p:cNvSpPr txBox="1"/>
          <p:nvPr/>
        </p:nvSpPr>
        <p:spPr>
          <a:xfrm>
            <a:off x="10744560" y="4114800"/>
            <a:ext cx="22824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>
                <a:latin typeface="Arial"/>
              </a:rPr>
              <a:t>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2740B24-3F51-4358-806E-F39E245068FC}"/>
              </a:ext>
            </a:extLst>
          </p:cNvPr>
          <p:cNvSpPr txBox="1"/>
          <p:nvPr/>
        </p:nvSpPr>
        <p:spPr>
          <a:xfrm>
            <a:off x="7086600" y="1482480"/>
            <a:ext cx="30708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>
                <a:latin typeface="Arial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AC29F5-AA75-47AE-B752-8869CAA93098}"/>
              </a:ext>
            </a:extLst>
          </p:cNvPr>
          <p:cNvSpPr txBox="1"/>
          <p:nvPr/>
        </p:nvSpPr>
        <p:spPr>
          <a:xfrm>
            <a:off x="4114800" y="6283080"/>
            <a:ext cx="30708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>
                <a:latin typeface="Arial"/>
              </a:rPr>
              <a:t>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E0A961F-97E7-496C-B495-5AFC193242F9}"/>
              </a:ext>
            </a:extLst>
          </p:cNvPr>
          <p:cNvSpPr txBox="1"/>
          <p:nvPr/>
        </p:nvSpPr>
        <p:spPr>
          <a:xfrm>
            <a:off x="7772400" y="6172200"/>
            <a:ext cx="30708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>
                <a:latin typeface="Arial"/>
              </a:rPr>
              <a:t>8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2E5F926-1038-4348-A973-218D11605F05}"/>
              </a:ext>
            </a:extLst>
          </p:cNvPr>
          <p:cNvPicPr/>
          <p:nvPr/>
        </p:nvPicPr>
        <p:blipFill>
          <a:blip r:embed="rId11"/>
          <a:srcRect t="13578" r="39215" b="26383"/>
          <a:stretch/>
        </p:blipFill>
        <p:spPr>
          <a:xfrm>
            <a:off x="9505800" y="1192680"/>
            <a:ext cx="2381400" cy="1321920"/>
          </a:xfrm>
          <a:prstGeom prst="rect">
            <a:avLst/>
          </a:prstGeom>
          <a:ln w="0">
            <a:noFill/>
          </a:ln>
        </p:spPr>
      </p:pic>
      <p:sp>
        <p:nvSpPr>
          <p:cNvPr id="43" name="Freeform 170">
            <a:extLst>
              <a:ext uri="{FF2B5EF4-FFF2-40B4-BE49-F238E27FC236}">
                <a16:creationId xmlns:a16="http://schemas.microsoft.com/office/drawing/2014/main" id="{57A4DB19-BADD-4480-A1CD-DD8E01E94902}"/>
              </a:ext>
            </a:extLst>
          </p:cNvPr>
          <p:cNvSpPr/>
          <p:nvPr/>
        </p:nvSpPr>
        <p:spPr>
          <a:xfrm rot="5400000">
            <a:off x="10440000" y="2604600"/>
            <a:ext cx="489600" cy="338400"/>
          </a:xfrm>
          <a:custGeom>
            <a:avLst/>
            <a:gdLst/>
            <a:ahLst/>
            <a:cxnLst/>
            <a:rect l="0" t="0" r="r" b="b"/>
            <a:pathLst>
              <a:path w="1362" h="942">
                <a:moveTo>
                  <a:pt x="0" y="706"/>
                </a:moveTo>
                <a:lnTo>
                  <a:pt x="1020" y="706"/>
                </a:lnTo>
                <a:lnTo>
                  <a:pt x="1019" y="941"/>
                </a:lnTo>
                <a:lnTo>
                  <a:pt x="1361" y="471"/>
                </a:lnTo>
                <a:lnTo>
                  <a:pt x="1021" y="0"/>
                </a:lnTo>
                <a:lnTo>
                  <a:pt x="1020" y="236"/>
                </a:lnTo>
                <a:lnTo>
                  <a:pt x="0" y="236"/>
                </a:lnTo>
                <a:lnTo>
                  <a:pt x="170" y="471"/>
                </a:lnTo>
                <a:lnTo>
                  <a:pt x="0" y="706"/>
                </a:lnTo>
              </a:path>
            </a:pathLst>
          </a:custGeom>
          <a:solidFill>
            <a:srgbClr val="FFFF00"/>
          </a:solidFill>
          <a:ln w="0">
            <a:solidFill>
              <a:srgbClr val="FF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" name="Freeform 171">
            <a:extLst>
              <a:ext uri="{FF2B5EF4-FFF2-40B4-BE49-F238E27FC236}">
                <a16:creationId xmlns:a16="http://schemas.microsoft.com/office/drawing/2014/main" id="{50BD10F0-AAB1-4871-806E-C65936FE733A}"/>
              </a:ext>
            </a:extLst>
          </p:cNvPr>
          <p:cNvSpPr/>
          <p:nvPr/>
        </p:nvSpPr>
        <p:spPr>
          <a:xfrm rot="16200000">
            <a:off x="10787400" y="2590200"/>
            <a:ext cx="489600" cy="338400"/>
          </a:xfrm>
          <a:custGeom>
            <a:avLst/>
            <a:gdLst/>
            <a:ahLst/>
            <a:cxnLst/>
            <a:rect l="0" t="0" r="r" b="b"/>
            <a:pathLst>
              <a:path w="1362" h="942">
                <a:moveTo>
                  <a:pt x="0" y="706"/>
                </a:moveTo>
                <a:lnTo>
                  <a:pt x="1020" y="706"/>
                </a:lnTo>
                <a:lnTo>
                  <a:pt x="1019" y="941"/>
                </a:lnTo>
                <a:lnTo>
                  <a:pt x="1361" y="471"/>
                </a:lnTo>
                <a:lnTo>
                  <a:pt x="1021" y="0"/>
                </a:lnTo>
                <a:lnTo>
                  <a:pt x="1020" y="236"/>
                </a:lnTo>
                <a:lnTo>
                  <a:pt x="0" y="236"/>
                </a:lnTo>
                <a:lnTo>
                  <a:pt x="170" y="471"/>
                </a:lnTo>
                <a:lnTo>
                  <a:pt x="0" y="706"/>
                </a:lnTo>
              </a:path>
            </a:pathLst>
          </a:custGeom>
          <a:solidFill>
            <a:srgbClr val="FFFF00"/>
          </a:solidFill>
          <a:ln w="0">
            <a:solidFill>
              <a:srgbClr val="FF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816AA6D-313E-4736-AF6B-C68B9E62416A}"/>
              </a:ext>
            </a:extLst>
          </p:cNvPr>
          <p:cNvSpPr txBox="1"/>
          <p:nvPr/>
        </p:nvSpPr>
        <p:spPr>
          <a:xfrm>
            <a:off x="9058680" y="1455120"/>
            <a:ext cx="447120" cy="60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>
                <a:latin typeface="Arial"/>
              </a:rPr>
              <a:t>10</a:t>
            </a:r>
          </a:p>
        </p:txBody>
      </p:sp>
      <p:sp>
        <p:nvSpPr>
          <p:cNvPr id="46" name="Rectangle 1">
            <a:extLst>
              <a:ext uri="{FF2B5EF4-FFF2-40B4-BE49-F238E27FC236}">
                <a16:creationId xmlns:a16="http://schemas.microsoft.com/office/drawing/2014/main" id="{0161CAAF-C83E-431A-A998-56DF2E598DCC}"/>
              </a:ext>
            </a:extLst>
          </p:cNvPr>
          <p:cNvSpPr/>
          <p:nvPr/>
        </p:nvSpPr>
        <p:spPr>
          <a:xfrm>
            <a:off x="0" y="0"/>
            <a:ext cx="3975840" cy="4536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FD4601-F8DC-458A-B673-5BF8040E617E}"/>
              </a:ext>
            </a:extLst>
          </p:cNvPr>
          <p:cNvSpPr txBox="1"/>
          <p:nvPr/>
        </p:nvSpPr>
        <p:spPr>
          <a:xfrm>
            <a:off x="6926036" y="1780401"/>
            <a:ext cx="804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Data Base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20CA75-DCA7-491D-9B7F-8B147AB52BE6}"/>
              </a:ext>
            </a:extLst>
          </p:cNvPr>
          <p:cNvSpPr txBox="1"/>
          <p:nvPr/>
        </p:nvSpPr>
        <p:spPr>
          <a:xfrm>
            <a:off x="8941951" y="1846779"/>
            <a:ext cx="619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Setting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CCD223-EDCB-4F43-A20E-A55457202176}"/>
              </a:ext>
            </a:extLst>
          </p:cNvPr>
          <p:cNvSpPr txBox="1"/>
          <p:nvPr/>
        </p:nvSpPr>
        <p:spPr>
          <a:xfrm>
            <a:off x="10644837" y="4382740"/>
            <a:ext cx="5565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Log In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89BEFBE-A9E3-417B-ACAC-D30F8EDDC4BD}"/>
              </a:ext>
            </a:extLst>
          </p:cNvPr>
          <p:cNvSpPr txBox="1"/>
          <p:nvPr/>
        </p:nvSpPr>
        <p:spPr>
          <a:xfrm>
            <a:off x="7183990" y="4310740"/>
            <a:ext cx="657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Sign Up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E588461-641A-48F4-89F1-B6165F09B979}"/>
              </a:ext>
            </a:extLst>
          </p:cNvPr>
          <p:cNvSpPr txBox="1"/>
          <p:nvPr/>
        </p:nvSpPr>
        <p:spPr>
          <a:xfrm>
            <a:off x="4919940" y="4330403"/>
            <a:ext cx="896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Home Page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B01F7F-8A1D-4CDD-91D2-38411425C28D}"/>
              </a:ext>
            </a:extLst>
          </p:cNvPr>
          <p:cNvSpPr txBox="1"/>
          <p:nvPr/>
        </p:nvSpPr>
        <p:spPr>
          <a:xfrm>
            <a:off x="1424941" y="4439721"/>
            <a:ext cx="619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Setting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8BBC81-EA1F-4408-B114-37A63D9B7EDA}"/>
              </a:ext>
            </a:extLst>
          </p:cNvPr>
          <p:cNvSpPr txBox="1"/>
          <p:nvPr/>
        </p:nvSpPr>
        <p:spPr>
          <a:xfrm>
            <a:off x="882070" y="6563595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Log Out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149128F-20B9-45FB-8BA7-04C4AC1A5D96}"/>
              </a:ext>
            </a:extLst>
          </p:cNvPr>
          <p:cNvSpPr txBox="1"/>
          <p:nvPr/>
        </p:nvSpPr>
        <p:spPr>
          <a:xfrm>
            <a:off x="3898260" y="6563595"/>
            <a:ext cx="10079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Product Page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E921357-225F-4F37-9EEB-D095AEB82852}"/>
              </a:ext>
            </a:extLst>
          </p:cNvPr>
          <p:cNvSpPr txBox="1"/>
          <p:nvPr/>
        </p:nvSpPr>
        <p:spPr>
          <a:xfrm>
            <a:off x="7584360" y="6472195"/>
            <a:ext cx="777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Cart Page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1595196-2C55-49AF-88D8-79ABD5273BA1}"/>
              </a:ext>
            </a:extLst>
          </p:cNvPr>
          <p:cNvSpPr txBox="1"/>
          <p:nvPr/>
        </p:nvSpPr>
        <p:spPr>
          <a:xfrm>
            <a:off x="10684800" y="6490900"/>
            <a:ext cx="999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Success Page</a:t>
            </a:r>
          </a:p>
        </p:txBody>
      </p:sp>
    </p:spTree>
    <p:extLst>
      <p:ext uri="{BB962C8B-B14F-4D97-AF65-F5344CB8AC3E}">
        <p14:creationId xmlns:p14="http://schemas.microsoft.com/office/powerpoint/2010/main" val="344244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699</TotalTime>
  <Words>528</Words>
  <Application>Microsoft Office PowerPoint</Application>
  <PresentationFormat>Widescreen</PresentationFormat>
  <Paragraphs>135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Georgia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Viraj Taywade</dc:creator>
  <cp:lastModifiedBy>Viraj Taywade</cp:lastModifiedBy>
  <cp:revision>33</cp:revision>
  <dcterms:created xsi:type="dcterms:W3CDTF">2022-03-18T14:08:29Z</dcterms:created>
  <dcterms:modified xsi:type="dcterms:W3CDTF">2022-04-17T09:19:20Z</dcterms:modified>
</cp:coreProperties>
</file>